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4" r:id="rId4"/>
  </p:sldMasterIdLst>
  <p:notesMasterIdLst>
    <p:notesMasterId r:id="rId26"/>
  </p:notesMasterIdLst>
  <p:handoutMasterIdLst>
    <p:handoutMasterId r:id="rId27"/>
  </p:handoutMasterIdLst>
  <p:sldIdLst>
    <p:sldId id="284" r:id="rId5"/>
    <p:sldId id="303" r:id="rId6"/>
    <p:sldId id="308" r:id="rId7"/>
    <p:sldId id="260" r:id="rId8"/>
    <p:sldId id="307" r:id="rId9"/>
    <p:sldId id="300" r:id="rId10"/>
    <p:sldId id="311" r:id="rId11"/>
    <p:sldId id="270" r:id="rId12"/>
    <p:sldId id="304" r:id="rId13"/>
    <p:sldId id="299" r:id="rId14"/>
    <p:sldId id="301" r:id="rId15"/>
    <p:sldId id="309" r:id="rId16"/>
    <p:sldId id="310" r:id="rId17"/>
    <p:sldId id="302" r:id="rId18"/>
    <p:sldId id="281" r:id="rId19"/>
    <p:sldId id="263" r:id="rId20"/>
    <p:sldId id="275" r:id="rId21"/>
    <p:sldId id="312" r:id="rId22"/>
    <p:sldId id="306" r:id="rId23"/>
    <p:sldId id="313" r:id="rId24"/>
    <p:sldId id="273"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8EA64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ECC4F-1A83-486C-96AF-582F170295C4}" v="91" dt="2021-03-15T18:54:38.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p:cViewPr varScale="1">
        <p:scale>
          <a:sx n="98" d="100"/>
          <a:sy n="98" d="100"/>
        </p:scale>
        <p:origin x="19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Twomey" userId="31351473-015c-4314-b5f8-306acdb05408" providerId="ADAL" clId="{775ECC4F-1A83-486C-96AF-582F170295C4}"/>
    <pc:docChg chg="undo custSel addSld delSld modSld sldOrd">
      <pc:chgData name="Trish Twomey" userId="31351473-015c-4314-b5f8-306acdb05408" providerId="ADAL" clId="{775ECC4F-1A83-486C-96AF-582F170295C4}" dt="2021-03-16T18:07:30.989" v="6674" actId="313"/>
      <pc:docMkLst>
        <pc:docMk/>
      </pc:docMkLst>
      <pc:sldChg chg="modSp mod modAnim modNotesTx">
        <pc:chgData name="Trish Twomey" userId="31351473-015c-4314-b5f8-306acdb05408" providerId="ADAL" clId="{775ECC4F-1A83-486C-96AF-582F170295C4}" dt="2021-03-15T18:09:24.155" v="4158" actId="113"/>
        <pc:sldMkLst>
          <pc:docMk/>
          <pc:sldMk cId="0" sldId="260"/>
        </pc:sldMkLst>
        <pc:spChg chg="mod">
          <ac:chgData name="Trish Twomey" userId="31351473-015c-4314-b5f8-306acdb05408" providerId="ADAL" clId="{775ECC4F-1A83-486C-96AF-582F170295C4}" dt="2021-03-15T18:05:06.327" v="4063" actId="20577"/>
          <ac:spMkLst>
            <pc:docMk/>
            <pc:sldMk cId="0" sldId="260"/>
            <ac:spMk id="7172" creationId="{00000000-0000-0000-0000-000000000000}"/>
          </ac:spMkLst>
        </pc:spChg>
        <pc:spChg chg="mod">
          <ac:chgData name="Trish Twomey" userId="31351473-015c-4314-b5f8-306acdb05408" providerId="ADAL" clId="{775ECC4F-1A83-486C-96AF-582F170295C4}" dt="2021-03-12T01:48:38.655" v="410" actId="14100"/>
          <ac:spMkLst>
            <pc:docMk/>
            <pc:sldMk cId="0" sldId="260"/>
            <ac:spMk id="9218" creationId="{00000000-0000-0000-0000-000000000000}"/>
          </ac:spMkLst>
        </pc:spChg>
      </pc:sldChg>
      <pc:sldChg chg="addSp delSp modSp mod">
        <pc:chgData name="Trish Twomey" userId="31351473-015c-4314-b5f8-306acdb05408" providerId="ADAL" clId="{775ECC4F-1A83-486C-96AF-582F170295C4}" dt="2021-03-12T21:07:07.242" v="2234" actId="6549"/>
        <pc:sldMkLst>
          <pc:docMk/>
          <pc:sldMk cId="0" sldId="263"/>
        </pc:sldMkLst>
        <pc:spChg chg="mod">
          <ac:chgData name="Trish Twomey" userId="31351473-015c-4314-b5f8-306acdb05408" providerId="ADAL" clId="{775ECC4F-1A83-486C-96AF-582F170295C4}" dt="2021-03-12T18:41:39.509" v="1096" actId="26606"/>
          <ac:spMkLst>
            <pc:docMk/>
            <pc:sldMk cId="0" sldId="263"/>
            <ac:spMk id="2" creationId="{E53441AC-B90E-4F9B-84C3-718CFDF2C9CA}"/>
          </ac:spMkLst>
        </pc:spChg>
        <pc:spChg chg="del">
          <ac:chgData name="Trish Twomey" userId="31351473-015c-4314-b5f8-306acdb05408" providerId="ADAL" clId="{775ECC4F-1A83-486C-96AF-582F170295C4}" dt="2021-03-12T18:41:39.509" v="1096" actId="26606"/>
          <ac:spMkLst>
            <pc:docMk/>
            <pc:sldMk cId="0" sldId="263"/>
            <ac:spMk id="135" creationId="{3558DB37-9FEE-48A2-8578-ED0401573943}"/>
          </ac:spMkLst>
        </pc:spChg>
        <pc:spChg chg="del">
          <ac:chgData name="Trish Twomey" userId="31351473-015c-4314-b5f8-306acdb05408" providerId="ADAL" clId="{775ECC4F-1A83-486C-96AF-582F170295C4}" dt="2021-03-12T18:41:39.509" v="1096" actId="26606"/>
          <ac:spMkLst>
            <pc:docMk/>
            <pc:sldMk cId="0" sldId="263"/>
            <ac:spMk id="137" creationId="{5F7FCCA6-00E2-4F74-A105-0D769872F243}"/>
          </ac:spMkLst>
        </pc:spChg>
        <pc:spChg chg="del">
          <ac:chgData name="Trish Twomey" userId="31351473-015c-4314-b5f8-306acdb05408" providerId="ADAL" clId="{775ECC4F-1A83-486C-96AF-582F170295C4}" dt="2021-03-12T18:41:39.509" v="1096" actId="26606"/>
          <ac:spMkLst>
            <pc:docMk/>
            <pc:sldMk cId="0" sldId="263"/>
            <ac:spMk id="139" creationId="{5E1ED12F-9F06-4B37-87B7-F98F52937F86}"/>
          </ac:spMkLst>
        </pc:spChg>
        <pc:spChg chg="add">
          <ac:chgData name="Trish Twomey" userId="31351473-015c-4314-b5f8-306acdb05408" providerId="ADAL" clId="{775ECC4F-1A83-486C-96AF-582F170295C4}" dt="2021-03-12T18:41:39.509" v="1096" actId="26606"/>
          <ac:spMkLst>
            <pc:docMk/>
            <pc:sldMk cId="0" sldId="263"/>
            <ac:spMk id="199" creationId="{CECF0FC6-D57B-48B6-9036-F4FFD91A4B34}"/>
          </ac:spMkLst>
        </pc:spChg>
        <pc:spChg chg="add">
          <ac:chgData name="Trish Twomey" userId="31351473-015c-4314-b5f8-306acdb05408" providerId="ADAL" clId="{775ECC4F-1A83-486C-96AF-582F170295C4}" dt="2021-03-12T18:41:39.509" v="1096" actId="26606"/>
          <ac:spMkLst>
            <pc:docMk/>
            <pc:sldMk cId="0" sldId="263"/>
            <ac:spMk id="201" creationId="{717A211C-5863-4303-AC3D-AEBFDF6D6A4C}"/>
          </ac:spMkLst>
        </pc:spChg>
        <pc:spChg chg="add">
          <ac:chgData name="Trish Twomey" userId="31351473-015c-4314-b5f8-306acdb05408" providerId="ADAL" clId="{775ECC4F-1A83-486C-96AF-582F170295C4}" dt="2021-03-12T18:41:39.509" v="1096" actId="26606"/>
          <ac:spMkLst>
            <pc:docMk/>
            <pc:sldMk cId="0" sldId="263"/>
            <ac:spMk id="203" creationId="{087519CD-2FFF-42E3-BB0C-FEAA828BA5DB}"/>
          </ac:spMkLst>
        </pc:spChg>
        <pc:spChg chg="mod">
          <ac:chgData name="Trish Twomey" userId="31351473-015c-4314-b5f8-306acdb05408" providerId="ADAL" clId="{775ECC4F-1A83-486C-96AF-582F170295C4}" dt="2021-03-12T21:07:07.242" v="2234" actId="6549"/>
          <ac:spMkLst>
            <pc:docMk/>
            <pc:sldMk cId="0" sldId="263"/>
            <ac:spMk id="8195" creationId="{00000000-0000-0000-0000-000000000000}"/>
          </ac:spMkLst>
        </pc:spChg>
        <pc:spChg chg="mod">
          <ac:chgData name="Trish Twomey" userId="31351473-015c-4314-b5f8-306acdb05408" providerId="ADAL" clId="{775ECC4F-1A83-486C-96AF-582F170295C4}" dt="2021-03-12T18:41:39.509" v="1096" actId="26606"/>
          <ac:spMkLst>
            <pc:docMk/>
            <pc:sldMk cId="0" sldId="263"/>
            <ac:spMk id="10242" creationId="{00000000-0000-0000-0000-000000000000}"/>
          </ac:spMkLst>
        </pc:spChg>
      </pc:sldChg>
      <pc:sldChg chg="del ord">
        <pc:chgData name="Trish Twomey" userId="31351473-015c-4314-b5f8-306acdb05408" providerId="ADAL" clId="{775ECC4F-1A83-486C-96AF-582F170295C4}" dt="2021-03-14T23:35:56.075" v="2296" actId="2696"/>
        <pc:sldMkLst>
          <pc:docMk/>
          <pc:sldMk cId="0" sldId="268"/>
        </pc:sldMkLst>
      </pc:sldChg>
      <pc:sldChg chg="modSp mod ord modNotesTx">
        <pc:chgData name="Trish Twomey" userId="31351473-015c-4314-b5f8-306acdb05408" providerId="ADAL" clId="{775ECC4F-1A83-486C-96AF-582F170295C4}" dt="2021-03-15T19:03:36.061" v="6568" actId="6549"/>
        <pc:sldMkLst>
          <pc:docMk/>
          <pc:sldMk cId="0" sldId="270"/>
        </pc:sldMkLst>
        <pc:spChg chg="mod">
          <ac:chgData name="Trish Twomey" userId="31351473-015c-4314-b5f8-306acdb05408" providerId="ADAL" clId="{775ECC4F-1A83-486C-96AF-582F170295C4}" dt="2021-03-15T19:03:36.061" v="6568" actId="6549"/>
          <ac:spMkLst>
            <pc:docMk/>
            <pc:sldMk cId="0" sldId="270"/>
            <ac:spMk id="2" creationId="{00000000-0000-0000-0000-000000000000}"/>
          </ac:spMkLst>
        </pc:spChg>
        <pc:spChg chg="mod">
          <ac:chgData name="Trish Twomey" userId="31351473-015c-4314-b5f8-306acdb05408" providerId="ADAL" clId="{775ECC4F-1A83-486C-96AF-582F170295C4}" dt="2021-03-12T18:32:31.376" v="1072" actId="14100"/>
          <ac:spMkLst>
            <pc:docMk/>
            <pc:sldMk cId="0" sldId="270"/>
            <ac:spMk id="25602" creationId="{00000000-0000-0000-0000-000000000000}"/>
          </ac:spMkLst>
        </pc:spChg>
      </pc:sldChg>
      <pc:sldChg chg="modSp mod">
        <pc:chgData name="Trish Twomey" userId="31351473-015c-4314-b5f8-306acdb05408" providerId="ADAL" clId="{775ECC4F-1A83-486C-96AF-582F170295C4}" dt="2021-03-12T17:15:23.429" v="573" actId="1076"/>
        <pc:sldMkLst>
          <pc:docMk/>
          <pc:sldMk cId="0" sldId="273"/>
        </pc:sldMkLst>
        <pc:spChg chg="mod">
          <ac:chgData name="Trish Twomey" userId="31351473-015c-4314-b5f8-306acdb05408" providerId="ADAL" clId="{775ECC4F-1A83-486C-96AF-582F170295C4}" dt="2021-03-11T23:44:46.753" v="189" actId="20577"/>
          <ac:spMkLst>
            <pc:docMk/>
            <pc:sldMk cId="0" sldId="273"/>
            <ac:spMk id="33794" creationId="{00000000-0000-0000-0000-000000000000}"/>
          </ac:spMkLst>
        </pc:spChg>
        <pc:spChg chg="mod">
          <ac:chgData name="Trish Twomey" userId="31351473-015c-4314-b5f8-306acdb05408" providerId="ADAL" clId="{775ECC4F-1A83-486C-96AF-582F170295C4}" dt="2021-03-12T17:15:23.429" v="573" actId="1076"/>
          <ac:spMkLst>
            <pc:docMk/>
            <pc:sldMk cId="0" sldId="273"/>
            <ac:spMk id="33795" creationId="{00000000-0000-0000-0000-000000000000}"/>
          </ac:spMkLst>
        </pc:spChg>
      </pc:sldChg>
      <pc:sldChg chg="modNotesTx">
        <pc:chgData name="Trish Twomey" userId="31351473-015c-4314-b5f8-306acdb05408" providerId="ADAL" clId="{775ECC4F-1A83-486C-96AF-582F170295C4}" dt="2021-03-15T18:47:09.355" v="6004" actId="113"/>
        <pc:sldMkLst>
          <pc:docMk/>
          <pc:sldMk cId="0" sldId="275"/>
        </pc:sldMkLst>
      </pc:sldChg>
      <pc:sldChg chg="addSp modSp mod setBg modNotesTx">
        <pc:chgData name="Trish Twomey" userId="31351473-015c-4314-b5f8-306acdb05408" providerId="ADAL" clId="{775ECC4F-1A83-486C-96AF-582F170295C4}" dt="2021-03-16T18:07:30.989" v="6674" actId="313"/>
        <pc:sldMkLst>
          <pc:docMk/>
          <pc:sldMk cId="0" sldId="281"/>
        </pc:sldMkLst>
        <pc:spChg chg="mod">
          <ac:chgData name="Trish Twomey" userId="31351473-015c-4314-b5f8-306acdb05408" providerId="ADAL" clId="{775ECC4F-1A83-486C-96AF-582F170295C4}" dt="2021-03-12T18:40:45.705" v="1086" actId="26606"/>
          <ac:spMkLst>
            <pc:docMk/>
            <pc:sldMk cId="0" sldId="281"/>
            <ac:spMk id="2" creationId="{C3717E6C-7ACB-4EC1-9D3E-FC022A899EA4}"/>
          </ac:spMkLst>
        </pc:spChg>
        <pc:spChg chg="add">
          <ac:chgData name="Trish Twomey" userId="31351473-015c-4314-b5f8-306acdb05408" providerId="ADAL" clId="{775ECC4F-1A83-486C-96AF-582F170295C4}" dt="2021-03-12T18:40:45.705" v="1086" actId="26606"/>
          <ac:spMkLst>
            <pc:docMk/>
            <pc:sldMk cId="0" sldId="281"/>
            <ac:spMk id="73" creationId="{CECF0FC6-D57B-48B6-9036-F4FFD91A4B34}"/>
          </ac:spMkLst>
        </pc:spChg>
        <pc:spChg chg="add">
          <ac:chgData name="Trish Twomey" userId="31351473-015c-4314-b5f8-306acdb05408" providerId="ADAL" clId="{775ECC4F-1A83-486C-96AF-582F170295C4}" dt="2021-03-12T18:40:45.705" v="1086" actId="26606"/>
          <ac:spMkLst>
            <pc:docMk/>
            <pc:sldMk cId="0" sldId="281"/>
            <ac:spMk id="75" creationId="{717A211C-5863-4303-AC3D-AEBFDF6D6A4C}"/>
          </ac:spMkLst>
        </pc:spChg>
        <pc:spChg chg="add">
          <ac:chgData name="Trish Twomey" userId="31351473-015c-4314-b5f8-306acdb05408" providerId="ADAL" clId="{775ECC4F-1A83-486C-96AF-582F170295C4}" dt="2021-03-12T18:40:45.705" v="1086" actId="26606"/>
          <ac:spMkLst>
            <pc:docMk/>
            <pc:sldMk cId="0" sldId="281"/>
            <ac:spMk id="77" creationId="{087519CD-2FFF-42E3-BB0C-FEAA828BA5DB}"/>
          </ac:spMkLst>
        </pc:spChg>
        <pc:spChg chg="mod">
          <ac:chgData name="Trish Twomey" userId="31351473-015c-4314-b5f8-306acdb05408" providerId="ADAL" clId="{775ECC4F-1A83-486C-96AF-582F170295C4}" dt="2021-03-12T18:40:57.035" v="1090" actId="14100"/>
          <ac:spMkLst>
            <pc:docMk/>
            <pc:sldMk cId="0" sldId="281"/>
            <ac:spMk id="16386" creationId="{00000000-0000-0000-0000-000000000000}"/>
          </ac:spMkLst>
        </pc:spChg>
        <pc:spChg chg="mod">
          <ac:chgData name="Trish Twomey" userId="31351473-015c-4314-b5f8-306acdb05408" providerId="ADAL" clId="{775ECC4F-1A83-486C-96AF-582F170295C4}" dt="2021-03-15T18:38:33.278" v="5840" actId="113"/>
          <ac:spMkLst>
            <pc:docMk/>
            <pc:sldMk cId="0" sldId="281"/>
            <ac:spMk id="21507" creationId="{00000000-0000-0000-0000-000000000000}"/>
          </ac:spMkLst>
        </pc:spChg>
      </pc:sldChg>
      <pc:sldChg chg="addSp delSp modSp mod modNotesTx">
        <pc:chgData name="Trish Twomey" userId="31351473-015c-4314-b5f8-306acdb05408" providerId="ADAL" clId="{775ECC4F-1A83-486C-96AF-582F170295C4}" dt="2021-03-15T19:00:27.389" v="6415" actId="6549"/>
        <pc:sldMkLst>
          <pc:docMk/>
          <pc:sldMk cId="0" sldId="284"/>
        </pc:sldMkLst>
        <pc:spChg chg="mod">
          <ac:chgData name="Trish Twomey" userId="31351473-015c-4314-b5f8-306acdb05408" providerId="ADAL" clId="{775ECC4F-1A83-486C-96AF-582F170295C4}" dt="2021-03-11T23:50:31.165" v="241" actId="14100"/>
          <ac:spMkLst>
            <pc:docMk/>
            <pc:sldMk cId="0" sldId="284"/>
            <ac:spMk id="2" creationId="{74D465D7-5172-4C8F-9D65-B81C17E402F4}"/>
          </ac:spMkLst>
        </pc:spChg>
        <pc:spChg chg="del mod">
          <ac:chgData name="Trish Twomey" userId="31351473-015c-4314-b5f8-306acdb05408" providerId="ADAL" clId="{775ECC4F-1A83-486C-96AF-582F170295C4}" dt="2021-03-11T23:48:48.313" v="212"/>
          <ac:spMkLst>
            <pc:docMk/>
            <pc:sldMk cId="0" sldId="284"/>
            <ac:spMk id="3" creationId="{00000000-0000-0000-0000-000000000000}"/>
          </ac:spMkLst>
        </pc:spChg>
        <pc:spChg chg="add del mod">
          <ac:chgData name="Trish Twomey" userId="31351473-015c-4314-b5f8-306acdb05408" providerId="ADAL" clId="{775ECC4F-1A83-486C-96AF-582F170295C4}" dt="2021-03-14T23:35:38.802" v="2295"/>
          <ac:spMkLst>
            <pc:docMk/>
            <pc:sldMk cId="0" sldId="284"/>
            <ac:spMk id="4" creationId="{8B0BD113-3130-4A68-826B-925E96BEBD56}"/>
          </ac:spMkLst>
        </pc:spChg>
        <pc:spChg chg="add del mod">
          <ac:chgData name="Trish Twomey" userId="31351473-015c-4314-b5f8-306acdb05408" providerId="ADAL" clId="{775ECC4F-1A83-486C-96AF-582F170295C4}" dt="2021-03-11T23:48:48.313" v="210"/>
          <ac:spMkLst>
            <pc:docMk/>
            <pc:sldMk cId="0" sldId="284"/>
            <ac:spMk id="9" creationId="{9F56187E-11CB-4740-94A5-04E820151504}"/>
          </ac:spMkLst>
        </pc:spChg>
        <pc:spChg chg="add mod">
          <ac:chgData name="Trish Twomey" userId="31351473-015c-4314-b5f8-306acdb05408" providerId="ADAL" clId="{775ECC4F-1A83-486C-96AF-582F170295C4}" dt="2021-03-11T23:49:24.056" v="219" actId="255"/>
          <ac:spMkLst>
            <pc:docMk/>
            <pc:sldMk cId="0" sldId="284"/>
            <ac:spMk id="10" creationId="{BF4530DF-458E-4BBA-BBDB-9F106B56220E}"/>
          </ac:spMkLst>
        </pc:spChg>
        <pc:spChg chg="add mod">
          <ac:chgData name="Trish Twomey" userId="31351473-015c-4314-b5f8-306acdb05408" providerId="ADAL" clId="{775ECC4F-1A83-486C-96AF-582F170295C4}" dt="2021-03-11T23:50:02.078" v="237" actId="255"/>
          <ac:spMkLst>
            <pc:docMk/>
            <pc:sldMk cId="0" sldId="284"/>
            <ac:spMk id="11" creationId="{EF3C0F01-04DF-43DC-9D91-85F4E7CE169E}"/>
          </ac:spMkLst>
        </pc:spChg>
        <pc:spChg chg="mod">
          <ac:chgData name="Trish Twomey" userId="31351473-015c-4314-b5f8-306acdb05408" providerId="ADAL" clId="{775ECC4F-1A83-486C-96AF-582F170295C4}" dt="2021-03-15T00:31:21.233" v="3136" actId="14100"/>
          <ac:spMkLst>
            <pc:docMk/>
            <pc:sldMk cId="0" sldId="284"/>
            <ac:spMk id="12" creationId="{34A65257-B12D-4CF0-B6B1-E536835C8F19}"/>
          </ac:spMkLst>
        </pc:spChg>
        <pc:picChg chg="add del mod ord">
          <ac:chgData name="Trish Twomey" userId="31351473-015c-4314-b5f8-306acdb05408" providerId="ADAL" clId="{775ECC4F-1A83-486C-96AF-582F170295C4}" dt="2021-03-11T23:48:48.282" v="208" actId="478"/>
          <ac:picMkLst>
            <pc:docMk/>
            <pc:sldMk cId="0" sldId="284"/>
            <ac:picMk id="6" creationId="{8777FE67-A2F1-4DC6-94EE-63D236CB5100}"/>
          </ac:picMkLst>
        </pc:picChg>
        <pc:picChg chg="add mod ord">
          <ac:chgData name="Trish Twomey" userId="31351473-015c-4314-b5f8-306acdb05408" providerId="ADAL" clId="{775ECC4F-1A83-486C-96AF-582F170295C4}" dt="2021-03-14T23:35:23.991" v="2277" actId="1076"/>
          <ac:picMkLst>
            <pc:docMk/>
            <pc:sldMk cId="0" sldId="284"/>
            <ac:picMk id="8" creationId="{B226E26A-E342-44E9-8248-51419BF2EE4C}"/>
          </ac:picMkLst>
        </pc:picChg>
      </pc:sldChg>
      <pc:sldChg chg="del">
        <pc:chgData name="Trish Twomey" userId="31351473-015c-4314-b5f8-306acdb05408" providerId="ADAL" clId="{775ECC4F-1A83-486C-96AF-582F170295C4}" dt="2021-03-11T23:33:08.693" v="65" actId="2696"/>
        <pc:sldMkLst>
          <pc:docMk/>
          <pc:sldMk cId="0" sldId="289"/>
        </pc:sldMkLst>
      </pc:sldChg>
      <pc:sldChg chg="addSp delSp modSp mod ord modTransition modAnim modNotesTx">
        <pc:chgData name="Trish Twomey" userId="31351473-015c-4314-b5f8-306acdb05408" providerId="ADAL" clId="{775ECC4F-1A83-486C-96AF-582F170295C4}" dt="2021-03-15T19:04:04.130" v="6572" actId="114"/>
        <pc:sldMkLst>
          <pc:docMk/>
          <pc:sldMk cId="133970105" sldId="299"/>
        </pc:sldMkLst>
        <pc:spChg chg="mod">
          <ac:chgData name="Trish Twomey" userId="31351473-015c-4314-b5f8-306acdb05408" providerId="ADAL" clId="{775ECC4F-1A83-486C-96AF-582F170295C4}" dt="2021-03-12T19:19:24.576" v="1305" actId="20577"/>
          <ac:spMkLst>
            <pc:docMk/>
            <pc:sldMk cId="133970105" sldId="299"/>
            <ac:spMk id="2" creationId="{00000000-0000-0000-0000-000000000000}"/>
          </ac:spMkLst>
        </pc:spChg>
        <pc:spChg chg="add mod">
          <ac:chgData name="Trish Twomey" userId="31351473-015c-4314-b5f8-306acdb05408" providerId="ADAL" clId="{775ECC4F-1A83-486C-96AF-582F170295C4}" dt="2021-03-15T19:04:04.130" v="6572" actId="114"/>
          <ac:spMkLst>
            <pc:docMk/>
            <pc:sldMk cId="133970105" sldId="299"/>
            <ac:spMk id="3" creationId="{81A973B9-4B6A-4E83-9F3A-011864031947}"/>
          </ac:spMkLst>
        </pc:spChg>
        <pc:spChg chg="del mod">
          <ac:chgData name="Trish Twomey" userId="31351473-015c-4314-b5f8-306acdb05408" providerId="ADAL" clId="{775ECC4F-1A83-486C-96AF-582F170295C4}" dt="2021-03-12T01:47:42.334" v="405" actId="478"/>
          <ac:spMkLst>
            <pc:docMk/>
            <pc:sldMk cId="133970105" sldId="299"/>
            <ac:spMk id="25602" creationId="{00000000-0000-0000-0000-000000000000}"/>
          </ac:spMkLst>
        </pc:spChg>
      </pc:sldChg>
      <pc:sldChg chg="addSp modSp mod setBg modNotesTx">
        <pc:chgData name="Trish Twomey" userId="31351473-015c-4314-b5f8-306acdb05408" providerId="ADAL" clId="{775ECC4F-1A83-486C-96AF-582F170295C4}" dt="2021-03-15T18:54:07.837" v="6315" actId="20577"/>
        <pc:sldMkLst>
          <pc:docMk/>
          <pc:sldMk cId="2761883947" sldId="300"/>
        </pc:sldMkLst>
        <pc:spChg chg="add mod">
          <ac:chgData name="Trish Twomey" userId="31351473-015c-4314-b5f8-306acdb05408" providerId="ADAL" clId="{775ECC4F-1A83-486C-96AF-582F170295C4}" dt="2021-03-15T00:35:21.683" v="3568" actId="6549"/>
          <ac:spMkLst>
            <pc:docMk/>
            <pc:sldMk cId="2761883947" sldId="300"/>
            <ac:spMk id="4" creationId="{18CA3982-7FB6-4C39-B5E2-41B7DADD0A07}"/>
          </ac:spMkLst>
        </pc:spChg>
        <pc:spChg chg="add">
          <ac:chgData name="Trish Twomey" userId="31351473-015c-4314-b5f8-306acdb05408" providerId="ADAL" clId="{775ECC4F-1A83-486C-96AF-582F170295C4}" dt="2021-03-12T00:15:27.052" v="379" actId="26606"/>
          <ac:spMkLst>
            <pc:docMk/>
            <pc:sldMk cId="2761883947" sldId="300"/>
            <ac:spMk id="72" creationId="{C5138816-AF06-47EE-964C-EC93C016D5F6}"/>
          </ac:spMkLst>
        </pc:spChg>
        <pc:spChg chg="add">
          <ac:chgData name="Trish Twomey" userId="31351473-015c-4314-b5f8-306acdb05408" providerId="ADAL" clId="{775ECC4F-1A83-486C-96AF-582F170295C4}" dt="2021-03-12T00:15:27.052" v="379" actId="26606"/>
          <ac:spMkLst>
            <pc:docMk/>
            <pc:sldMk cId="2761883947" sldId="300"/>
            <ac:spMk id="76" creationId="{10DC0642-5384-4897-BC9B-E85F63D7BC60}"/>
          </ac:spMkLst>
        </pc:spChg>
        <pc:spChg chg="add">
          <ac:chgData name="Trish Twomey" userId="31351473-015c-4314-b5f8-306acdb05408" providerId="ADAL" clId="{775ECC4F-1A83-486C-96AF-582F170295C4}" dt="2021-03-12T00:15:27.052" v="379" actId="26606"/>
          <ac:spMkLst>
            <pc:docMk/>
            <pc:sldMk cId="2761883947" sldId="300"/>
            <ac:spMk id="78" creationId="{26015513-D3C4-4477-AA12-D8FF240AA3E6}"/>
          </ac:spMkLst>
        </pc:spChg>
        <pc:spChg chg="mod ord">
          <ac:chgData name="Trish Twomey" userId="31351473-015c-4314-b5f8-306acdb05408" providerId="ADAL" clId="{775ECC4F-1A83-486C-96AF-582F170295C4}" dt="2021-03-15T18:21:06.462" v="4635" actId="20577"/>
          <ac:spMkLst>
            <pc:docMk/>
            <pc:sldMk cId="2761883947" sldId="300"/>
            <ac:spMk id="20483" creationId="{00000000-0000-0000-0000-000000000000}"/>
          </ac:spMkLst>
        </pc:spChg>
        <pc:spChg chg="mod">
          <ac:chgData name="Trish Twomey" userId="31351473-015c-4314-b5f8-306acdb05408" providerId="ADAL" clId="{775ECC4F-1A83-486C-96AF-582F170295C4}" dt="2021-03-15T00:34:13.859" v="3381" actId="1076"/>
          <ac:spMkLst>
            <pc:docMk/>
            <pc:sldMk cId="2761883947" sldId="300"/>
            <ac:spMk id="23554" creationId="{00000000-0000-0000-0000-000000000000}"/>
          </ac:spMkLst>
        </pc:spChg>
        <pc:picChg chg="add mod">
          <ac:chgData name="Trish Twomey" userId="31351473-015c-4314-b5f8-306acdb05408" providerId="ADAL" clId="{775ECC4F-1A83-486C-96AF-582F170295C4}" dt="2021-03-12T00:15:27.052" v="379" actId="26606"/>
          <ac:picMkLst>
            <pc:docMk/>
            <pc:sldMk cId="2761883947" sldId="300"/>
            <ac:picMk id="3" creationId="{32D50DDC-5EFE-4509-A3E0-E1C522A206EA}"/>
          </ac:picMkLst>
        </pc:picChg>
        <pc:cxnChg chg="add">
          <ac:chgData name="Trish Twomey" userId="31351473-015c-4314-b5f8-306acdb05408" providerId="ADAL" clId="{775ECC4F-1A83-486C-96AF-582F170295C4}" dt="2021-03-12T00:15:27.052" v="379" actId="26606"/>
          <ac:cxnSpMkLst>
            <pc:docMk/>
            <pc:sldMk cId="2761883947" sldId="300"/>
            <ac:cxnSpMk id="74" creationId="{87ED8B4E-BB7E-447F-A35F-4D3AF6C0A693}"/>
          </ac:cxnSpMkLst>
        </pc:cxnChg>
      </pc:sldChg>
      <pc:sldChg chg="modSp mod ord modNotesTx">
        <pc:chgData name="Trish Twomey" userId="31351473-015c-4314-b5f8-306acdb05408" providerId="ADAL" clId="{775ECC4F-1A83-486C-96AF-582F170295C4}" dt="2021-03-15T19:06:28.499" v="6672" actId="113"/>
        <pc:sldMkLst>
          <pc:docMk/>
          <pc:sldMk cId="4154178209" sldId="301"/>
        </pc:sldMkLst>
        <pc:spChg chg="mod">
          <ac:chgData name="Trish Twomey" userId="31351473-015c-4314-b5f8-306acdb05408" providerId="ADAL" clId="{775ECC4F-1A83-486C-96AF-582F170295C4}" dt="2021-03-15T19:04:38.828" v="6617" actId="20577"/>
          <ac:spMkLst>
            <pc:docMk/>
            <pc:sldMk cId="4154178209" sldId="301"/>
            <ac:spMk id="3" creationId="{00000000-0000-0000-0000-000000000000}"/>
          </ac:spMkLst>
        </pc:spChg>
        <pc:spChg chg="mod">
          <ac:chgData name="Trish Twomey" userId="31351473-015c-4314-b5f8-306acdb05408" providerId="ADAL" clId="{775ECC4F-1A83-486C-96AF-582F170295C4}" dt="2021-03-12T17:11:07.018" v="564" actId="20577"/>
          <ac:spMkLst>
            <pc:docMk/>
            <pc:sldMk cId="4154178209" sldId="301"/>
            <ac:spMk id="9" creationId="{5E18EFFE-2932-4642-AC45-761802457F64}"/>
          </ac:spMkLst>
        </pc:spChg>
      </pc:sldChg>
      <pc:sldChg chg="addSp modSp mod ord modNotesTx">
        <pc:chgData name="Trish Twomey" userId="31351473-015c-4314-b5f8-306acdb05408" providerId="ADAL" clId="{775ECC4F-1A83-486C-96AF-582F170295C4}" dt="2021-03-15T19:07:38.650" v="6673" actId="33524"/>
        <pc:sldMkLst>
          <pc:docMk/>
          <pc:sldMk cId="3042465992" sldId="302"/>
        </pc:sldMkLst>
        <pc:spChg chg="mod">
          <ac:chgData name="Trish Twomey" userId="31351473-015c-4314-b5f8-306acdb05408" providerId="ADAL" clId="{775ECC4F-1A83-486C-96AF-582F170295C4}" dt="2021-03-12T17:16:17.302" v="574" actId="20577"/>
          <ac:spMkLst>
            <pc:docMk/>
            <pc:sldMk cId="3042465992" sldId="302"/>
            <ac:spMk id="2" creationId="{56A16016-B69C-41A3-8450-AA7853625FBA}"/>
          </ac:spMkLst>
        </pc:spChg>
        <pc:spChg chg="mod">
          <ac:chgData name="Trish Twomey" userId="31351473-015c-4314-b5f8-306acdb05408" providerId="ADAL" clId="{775ECC4F-1A83-486C-96AF-582F170295C4}" dt="2021-03-12T19:39:05.334" v="2059"/>
          <ac:spMkLst>
            <pc:docMk/>
            <pc:sldMk cId="3042465992" sldId="302"/>
            <ac:spMk id="4" creationId="{5235F62A-AFB5-4675-9092-55C898838EC8}"/>
          </ac:spMkLst>
        </pc:spChg>
        <pc:spChg chg="mod">
          <ac:chgData name="Trish Twomey" userId="31351473-015c-4314-b5f8-306acdb05408" providerId="ADAL" clId="{775ECC4F-1A83-486C-96AF-582F170295C4}" dt="2021-03-12T19:41:12.321" v="2220" actId="20577"/>
          <ac:spMkLst>
            <pc:docMk/>
            <pc:sldMk cId="3042465992" sldId="302"/>
            <ac:spMk id="5" creationId="{DA162AEF-7988-4352-83BC-935AC3BD22D0}"/>
          </ac:spMkLst>
        </pc:spChg>
        <pc:spChg chg="mod">
          <ac:chgData name="Trish Twomey" userId="31351473-015c-4314-b5f8-306acdb05408" providerId="ADAL" clId="{775ECC4F-1A83-486C-96AF-582F170295C4}" dt="2021-03-12T19:35:50.495" v="1881" actId="20577"/>
          <ac:spMkLst>
            <pc:docMk/>
            <pc:sldMk cId="3042465992" sldId="302"/>
            <ac:spMk id="6" creationId="{CA529E68-BEFD-4E07-9612-DBD7444273B3}"/>
          </ac:spMkLst>
        </pc:spChg>
        <pc:picChg chg="add mod">
          <ac:chgData name="Trish Twomey" userId="31351473-015c-4314-b5f8-306acdb05408" providerId="ADAL" clId="{775ECC4F-1A83-486C-96AF-582F170295C4}" dt="2021-03-12T17:16:41.533" v="584" actId="1076"/>
          <ac:picMkLst>
            <pc:docMk/>
            <pc:sldMk cId="3042465992" sldId="302"/>
            <ac:picMk id="3" creationId="{CDAFAFF1-7574-4851-BD55-B55341F85E11}"/>
          </ac:picMkLst>
        </pc:picChg>
      </pc:sldChg>
      <pc:sldChg chg="modSp mod modNotesTx">
        <pc:chgData name="Trish Twomey" userId="31351473-015c-4314-b5f8-306acdb05408" providerId="ADAL" clId="{775ECC4F-1A83-486C-96AF-582F170295C4}" dt="2021-03-15T19:01:43.693" v="6463" actId="33524"/>
        <pc:sldMkLst>
          <pc:docMk/>
          <pc:sldMk cId="3335341888" sldId="303"/>
        </pc:sldMkLst>
        <pc:spChg chg="mod">
          <ac:chgData name="Trish Twomey" userId="31351473-015c-4314-b5f8-306acdb05408" providerId="ADAL" clId="{775ECC4F-1A83-486C-96AF-582F170295C4}" dt="2021-03-15T18:49:11.877" v="6171" actId="6549"/>
          <ac:spMkLst>
            <pc:docMk/>
            <pc:sldMk cId="3335341888" sldId="303"/>
            <ac:spMk id="3" creationId="{C9874295-AB55-4199-B736-61537385AD7F}"/>
          </ac:spMkLst>
        </pc:spChg>
      </pc:sldChg>
      <pc:sldChg chg="modSp mod modNotesTx">
        <pc:chgData name="Trish Twomey" userId="31351473-015c-4314-b5f8-306acdb05408" providerId="ADAL" clId="{775ECC4F-1A83-486C-96AF-582F170295C4}" dt="2021-03-15T18:25:25.782" v="4914" actId="20577"/>
        <pc:sldMkLst>
          <pc:docMk/>
          <pc:sldMk cId="3625426384" sldId="304"/>
        </pc:sldMkLst>
        <pc:spChg chg="mod">
          <ac:chgData name="Trish Twomey" userId="31351473-015c-4314-b5f8-306acdb05408" providerId="ADAL" clId="{775ECC4F-1A83-486C-96AF-582F170295C4}" dt="2021-03-15T18:24:13.856" v="4789" actId="20577"/>
          <ac:spMkLst>
            <pc:docMk/>
            <pc:sldMk cId="3625426384" sldId="304"/>
            <ac:spMk id="3" creationId="{F4439938-74AC-455C-B798-37C39470DAA5}"/>
          </ac:spMkLst>
        </pc:spChg>
      </pc:sldChg>
      <pc:sldChg chg="addSp modSp mod">
        <pc:chgData name="Trish Twomey" userId="31351473-015c-4314-b5f8-306acdb05408" providerId="ADAL" clId="{775ECC4F-1A83-486C-96AF-582F170295C4}" dt="2021-03-12T19:42:14.458" v="2225" actId="27636"/>
        <pc:sldMkLst>
          <pc:docMk/>
          <pc:sldMk cId="1273657929" sldId="306"/>
        </pc:sldMkLst>
        <pc:spChg chg="mod">
          <ac:chgData name="Trish Twomey" userId="31351473-015c-4314-b5f8-306acdb05408" providerId="ADAL" clId="{775ECC4F-1A83-486C-96AF-582F170295C4}" dt="2021-03-12T17:14:50.909" v="568" actId="27636"/>
          <ac:spMkLst>
            <pc:docMk/>
            <pc:sldMk cId="1273657929" sldId="306"/>
            <ac:spMk id="2" creationId="{358A9BBB-CBB0-43F6-8B3D-8F532C1A7EE9}"/>
          </ac:spMkLst>
        </pc:spChg>
        <pc:spChg chg="mod">
          <ac:chgData name="Trish Twomey" userId="31351473-015c-4314-b5f8-306acdb05408" providerId="ADAL" clId="{775ECC4F-1A83-486C-96AF-582F170295C4}" dt="2021-03-12T19:42:14.458" v="2225" actId="27636"/>
          <ac:spMkLst>
            <pc:docMk/>
            <pc:sldMk cId="1273657929" sldId="306"/>
            <ac:spMk id="3" creationId="{24F5011B-7581-40E6-8CB8-BC891AEDF445}"/>
          </ac:spMkLst>
        </pc:spChg>
        <pc:picChg chg="add mod">
          <ac:chgData name="Trish Twomey" userId="31351473-015c-4314-b5f8-306acdb05408" providerId="ADAL" clId="{775ECC4F-1A83-486C-96AF-582F170295C4}" dt="2021-03-12T17:15:06.882" v="572" actId="1076"/>
          <ac:picMkLst>
            <pc:docMk/>
            <pc:sldMk cId="1273657929" sldId="306"/>
            <ac:picMk id="4" creationId="{2EC9A0E7-9F5A-4C90-9DC9-8B3C2FBE95F3}"/>
          </ac:picMkLst>
        </pc:picChg>
      </pc:sldChg>
      <pc:sldChg chg="addSp modSp mod modNotesTx">
        <pc:chgData name="Trish Twomey" userId="31351473-015c-4314-b5f8-306acdb05408" providerId="ADAL" clId="{775ECC4F-1A83-486C-96AF-582F170295C4}" dt="2021-03-15T18:53:11.838" v="6312" actId="33524"/>
        <pc:sldMkLst>
          <pc:docMk/>
          <pc:sldMk cId="4104545344" sldId="307"/>
        </pc:sldMkLst>
        <pc:spChg chg="mod">
          <ac:chgData name="Trish Twomey" userId="31351473-015c-4314-b5f8-306acdb05408" providerId="ADAL" clId="{775ECC4F-1A83-486C-96AF-582F170295C4}" dt="2021-03-15T18:13:09.576" v="4465"/>
          <ac:spMkLst>
            <pc:docMk/>
            <pc:sldMk cId="4104545344" sldId="307"/>
            <ac:spMk id="4" creationId="{AA5D65C2-33D7-4C33-84B2-7A28406DB78F}"/>
          </ac:spMkLst>
        </pc:spChg>
        <pc:picChg chg="add mod">
          <ac:chgData name="Trish Twomey" userId="31351473-015c-4314-b5f8-306acdb05408" providerId="ADAL" clId="{775ECC4F-1A83-486C-96AF-582F170295C4}" dt="2021-03-11T23:56:03.432" v="355" actId="1076"/>
          <ac:picMkLst>
            <pc:docMk/>
            <pc:sldMk cId="4104545344" sldId="307"/>
            <ac:picMk id="6" creationId="{C9800ACB-559F-4AC3-ADE8-40B03636369F}"/>
          </ac:picMkLst>
        </pc:picChg>
      </pc:sldChg>
      <pc:sldChg chg="delSp modSp mod ord modNotesTx">
        <pc:chgData name="Trish Twomey" userId="31351473-015c-4314-b5f8-306acdb05408" providerId="ADAL" clId="{775ECC4F-1A83-486C-96AF-582F170295C4}" dt="2021-03-15T18:55:29.910" v="6318" actId="20577"/>
        <pc:sldMkLst>
          <pc:docMk/>
          <pc:sldMk cId="3557986436" sldId="308"/>
        </pc:sldMkLst>
        <pc:spChg chg="mod">
          <ac:chgData name="Trish Twomey" userId="31351473-015c-4314-b5f8-306acdb05408" providerId="ADAL" clId="{775ECC4F-1A83-486C-96AF-582F170295C4}" dt="2021-03-12T00:18:01.892" v="390" actId="20577"/>
          <ac:spMkLst>
            <pc:docMk/>
            <pc:sldMk cId="3557986436" sldId="308"/>
            <ac:spMk id="9" creationId="{95E695B7-4DF4-438E-A644-4FC0224A34C9}"/>
          </ac:spMkLst>
        </pc:spChg>
        <pc:picChg chg="del">
          <ac:chgData name="Trish Twomey" userId="31351473-015c-4314-b5f8-306acdb05408" providerId="ADAL" clId="{775ECC4F-1A83-486C-96AF-582F170295C4}" dt="2021-03-11T23:29:48.219" v="9" actId="21"/>
          <ac:picMkLst>
            <pc:docMk/>
            <pc:sldMk cId="3557986436" sldId="308"/>
            <ac:picMk id="5" creationId="{538952EE-B456-4F04-9ABF-01B9579EA29C}"/>
          </ac:picMkLst>
        </pc:picChg>
      </pc:sldChg>
      <pc:sldChg chg="addSp modSp mod ord setBg modNotesTx">
        <pc:chgData name="Trish Twomey" userId="31351473-015c-4314-b5f8-306acdb05408" providerId="ADAL" clId="{775ECC4F-1A83-486C-96AF-582F170295C4}" dt="2021-03-15T18:35:43.999" v="5611" actId="20577"/>
        <pc:sldMkLst>
          <pc:docMk/>
          <pc:sldMk cId="3897074168" sldId="309"/>
        </pc:sldMkLst>
        <pc:spChg chg="mod">
          <ac:chgData name="Trish Twomey" userId="31351473-015c-4314-b5f8-306acdb05408" providerId="ADAL" clId="{775ECC4F-1A83-486C-96AF-582F170295C4}" dt="2021-03-12T21:09:51.546" v="2275" actId="6549"/>
          <ac:spMkLst>
            <pc:docMk/>
            <pc:sldMk cId="3897074168" sldId="309"/>
            <ac:spMk id="2" creationId="{C4A50B63-C2AF-49DA-BD9B-585EEC194C9A}"/>
          </ac:spMkLst>
        </pc:spChg>
        <pc:spChg chg="mod">
          <ac:chgData name="Trish Twomey" userId="31351473-015c-4314-b5f8-306acdb05408" providerId="ADAL" clId="{775ECC4F-1A83-486C-96AF-582F170295C4}" dt="2021-03-12T21:09:46.037" v="2274" actId="27636"/>
          <ac:spMkLst>
            <pc:docMk/>
            <pc:sldMk cId="3897074168" sldId="309"/>
            <ac:spMk id="3" creationId="{0C5A7DB3-EB46-4B2A-8428-E25D72E488C5}"/>
          </ac:spMkLst>
        </pc:spChg>
        <pc:spChg chg="mod">
          <ac:chgData name="Trish Twomey" userId="31351473-015c-4314-b5f8-306acdb05408" providerId="ADAL" clId="{775ECC4F-1A83-486C-96AF-582F170295C4}" dt="2021-03-12T21:09:28.348" v="2269" actId="26606"/>
          <ac:spMkLst>
            <pc:docMk/>
            <pc:sldMk cId="3897074168" sldId="309"/>
            <ac:spMk id="4" creationId="{1C6DCC64-B08E-428E-8C53-351C0897F584}"/>
          </ac:spMkLst>
        </pc:spChg>
        <pc:spChg chg="add">
          <ac:chgData name="Trish Twomey" userId="31351473-015c-4314-b5f8-306acdb05408" providerId="ADAL" clId="{775ECC4F-1A83-486C-96AF-582F170295C4}" dt="2021-03-12T21:09:28.348" v="2269" actId="26606"/>
          <ac:spMkLst>
            <pc:docMk/>
            <pc:sldMk cId="3897074168" sldId="309"/>
            <ac:spMk id="9" creationId="{1B95C55F-4286-4A2A-A05E-2D274D82F7CC}"/>
          </ac:spMkLst>
        </pc:spChg>
        <pc:spChg chg="add">
          <ac:chgData name="Trish Twomey" userId="31351473-015c-4314-b5f8-306acdb05408" providerId="ADAL" clId="{775ECC4F-1A83-486C-96AF-582F170295C4}" dt="2021-03-12T21:09:28.348" v="2269" actId="26606"/>
          <ac:spMkLst>
            <pc:docMk/>
            <pc:sldMk cId="3897074168" sldId="309"/>
            <ac:spMk id="11" creationId="{EE2561D9-068B-4BC7-85F6-AE6A7C34BE64}"/>
          </ac:spMkLst>
        </pc:spChg>
        <pc:spChg chg="add">
          <ac:chgData name="Trish Twomey" userId="31351473-015c-4314-b5f8-306acdb05408" providerId="ADAL" clId="{775ECC4F-1A83-486C-96AF-582F170295C4}" dt="2021-03-12T21:09:28.348" v="2269" actId="26606"/>
          <ac:spMkLst>
            <pc:docMk/>
            <pc:sldMk cId="3897074168" sldId="309"/>
            <ac:spMk id="15" creationId="{3558DB37-9FEE-48A2-8578-ED0401573943}"/>
          </ac:spMkLst>
        </pc:spChg>
        <pc:spChg chg="add">
          <ac:chgData name="Trish Twomey" userId="31351473-015c-4314-b5f8-306acdb05408" providerId="ADAL" clId="{775ECC4F-1A83-486C-96AF-582F170295C4}" dt="2021-03-12T21:09:28.348" v="2269" actId="26606"/>
          <ac:spMkLst>
            <pc:docMk/>
            <pc:sldMk cId="3897074168" sldId="309"/>
            <ac:spMk id="17" creationId="{5F7FCCA6-00E2-4F74-A105-0D769872F243}"/>
          </ac:spMkLst>
        </pc:spChg>
        <pc:spChg chg="add">
          <ac:chgData name="Trish Twomey" userId="31351473-015c-4314-b5f8-306acdb05408" providerId="ADAL" clId="{775ECC4F-1A83-486C-96AF-582F170295C4}" dt="2021-03-12T21:09:28.348" v="2269" actId="26606"/>
          <ac:spMkLst>
            <pc:docMk/>
            <pc:sldMk cId="3897074168" sldId="309"/>
            <ac:spMk id="19" creationId="{5E1ED12F-9F06-4B37-87B7-F98F52937F86}"/>
          </ac:spMkLst>
        </pc:spChg>
        <pc:cxnChg chg="add">
          <ac:chgData name="Trish Twomey" userId="31351473-015c-4314-b5f8-306acdb05408" providerId="ADAL" clId="{775ECC4F-1A83-486C-96AF-582F170295C4}" dt="2021-03-12T21:09:28.348" v="2269" actId="26606"/>
          <ac:cxnSpMkLst>
            <pc:docMk/>
            <pc:sldMk cId="3897074168" sldId="309"/>
            <ac:cxnSpMk id="13" creationId="{D61BACF2-0F18-493C-99AB-363E6147102C}"/>
          </ac:cxnSpMkLst>
        </pc:cxnChg>
      </pc:sldChg>
      <pc:sldChg chg="addSp modSp mod ord modNotesTx">
        <pc:chgData name="Trish Twomey" userId="31351473-015c-4314-b5f8-306acdb05408" providerId="ADAL" clId="{775ECC4F-1A83-486C-96AF-582F170295C4}" dt="2021-03-12T19:10:30.578" v="1107"/>
        <pc:sldMkLst>
          <pc:docMk/>
          <pc:sldMk cId="3673975834" sldId="310"/>
        </pc:sldMkLst>
        <pc:spChg chg="mod">
          <ac:chgData name="Trish Twomey" userId="31351473-015c-4314-b5f8-306acdb05408" providerId="ADAL" clId="{775ECC4F-1A83-486C-96AF-582F170295C4}" dt="2021-03-12T18:30:59.581" v="1065" actId="20577"/>
          <ac:spMkLst>
            <pc:docMk/>
            <pc:sldMk cId="3673975834" sldId="310"/>
            <ac:spMk id="2" creationId="{00000000-0000-0000-0000-000000000000}"/>
          </ac:spMkLst>
        </pc:spChg>
        <pc:spChg chg="mod">
          <ac:chgData name="Trish Twomey" userId="31351473-015c-4314-b5f8-306acdb05408" providerId="ADAL" clId="{775ECC4F-1A83-486C-96AF-582F170295C4}" dt="2021-03-12T18:30:09.733" v="1017" actId="20577"/>
          <ac:spMkLst>
            <pc:docMk/>
            <pc:sldMk cId="3673975834" sldId="310"/>
            <ac:spMk id="3" creationId="{00000000-0000-0000-0000-000000000000}"/>
          </ac:spMkLst>
        </pc:spChg>
        <pc:picChg chg="add mod">
          <ac:chgData name="Trish Twomey" userId="31351473-015c-4314-b5f8-306acdb05408" providerId="ADAL" clId="{775ECC4F-1A83-486C-96AF-582F170295C4}" dt="2021-03-12T01:55:46.768" v="420" actId="1076"/>
          <ac:picMkLst>
            <pc:docMk/>
            <pc:sldMk cId="3673975834" sldId="310"/>
            <ac:picMk id="4" creationId="{F412E911-0375-4491-8368-AA75A20FE8E6}"/>
          </ac:picMkLst>
        </pc:picChg>
      </pc:sldChg>
      <pc:sldChg chg="modSp mod ord modNotesTx">
        <pc:chgData name="Trish Twomey" userId="31351473-015c-4314-b5f8-306acdb05408" providerId="ADAL" clId="{775ECC4F-1A83-486C-96AF-582F170295C4}" dt="2021-03-15T19:02:59.982" v="6566" actId="6549"/>
        <pc:sldMkLst>
          <pc:docMk/>
          <pc:sldMk cId="4210772205" sldId="311"/>
        </pc:sldMkLst>
        <pc:spChg chg="mod">
          <ac:chgData name="Trish Twomey" userId="31351473-015c-4314-b5f8-306acdb05408" providerId="ADAL" clId="{775ECC4F-1A83-486C-96AF-582F170295C4}" dt="2021-03-12T01:47:00.156" v="400" actId="207"/>
          <ac:spMkLst>
            <pc:docMk/>
            <pc:sldMk cId="4210772205" sldId="311"/>
            <ac:spMk id="2" creationId="{00000000-0000-0000-0000-000000000000}"/>
          </ac:spMkLst>
        </pc:spChg>
        <pc:spChg chg="mod">
          <ac:chgData name="Trish Twomey" userId="31351473-015c-4314-b5f8-306acdb05408" providerId="ADAL" clId="{775ECC4F-1A83-486C-96AF-582F170295C4}" dt="2021-03-15T00:14:58.498" v="2855" actId="6549"/>
          <ac:spMkLst>
            <pc:docMk/>
            <pc:sldMk cId="4210772205" sldId="311"/>
            <ac:spMk id="3" creationId="{00000000-0000-0000-0000-000000000000}"/>
          </ac:spMkLst>
        </pc:spChg>
      </pc:sldChg>
      <pc:sldChg chg="addSp modSp new mod setBg setClrOvrMap modNotesTx">
        <pc:chgData name="Trish Twomey" userId="31351473-015c-4314-b5f8-306acdb05408" providerId="ADAL" clId="{775ECC4F-1A83-486C-96AF-582F170295C4}" dt="2021-03-15T18:47:21.895" v="6020" actId="5793"/>
        <pc:sldMkLst>
          <pc:docMk/>
          <pc:sldMk cId="2979224891" sldId="312"/>
        </pc:sldMkLst>
        <pc:spChg chg="mod">
          <ac:chgData name="Trish Twomey" userId="31351473-015c-4314-b5f8-306acdb05408" providerId="ADAL" clId="{775ECC4F-1A83-486C-96AF-582F170295C4}" dt="2021-03-12T19:42:02.850" v="2223" actId="20577"/>
          <ac:spMkLst>
            <pc:docMk/>
            <pc:sldMk cId="2979224891" sldId="312"/>
            <ac:spMk id="2" creationId="{C68BC009-02A1-48CF-95EE-33872628A36F}"/>
          </ac:spMkLst>
        </pc:spChg>
        <pc:spChg chg="mod">
          <ac:chgData name="Trish Twomey" userId="31351473-015c-4314-b5f8-306acdb05408" providerId="ADAL" clId="{775ECC4F-1A83-486C-96AF-582F170295C4}" dt="2021-03-12T19:18:17.372" v="1289" actId="26606"/>
          <ac:spMkLst>
            <pc:docMk/>
            <pc:sldMk cId="2979224891" sldId="312"/>
            <ac:spMk id="3" creationId="{0EE56EC0-C37F-4DFC-BEB9-CC28B6966287}"/>
          </ac:spMkLst>
        </pc:spChg>
        <pc:spChg chg="add">
          <ac:chgData name="Trish Twomey" userId="31351473-015c-4314-b5f8-306acdb05408" providerId="ADAL" clId="{775ECC4F-1A83-486C-96AF-582F170295C4}" dt="2021-03-12T19:18:17.372" v="1289" actId="26606"/>
          <ac:spMkLst>
            <pc:docMk/>
            <pc:sldMk cId="2979224891" sldId="312"/>
            <ac:spMk id="8" creationId="{1DFE635C-C432-47DA-AEAB-A593345CBA70}"/>
          </ac:spMkLst>
        </pc:spChg>
        <pc:spChg chg="add">
          <ac:chgData name="Trish Twomey" userId="31351473-015c-4314-b5f8-306acdb05408" providerId="ADAL" clId="{775ECC4F-1A83-486C-96AF-582F170295C4}" dt="2021-03-12T19:18:17.372" v="1289" actId="26606"/>
          <ac:spMkLst>
            <pc:docMk/>
            <pc:sldMk cId="2979224891" sldId="312"/>
            <ac:spMk id="10" creationId="{79FBF3D3-2448-4FF3-B57B-852CB3B8517E}"/>
          </ac:spMkLst>
        </pc:spChg>
        <pc:spChg chg="add">
          <ac:chgData name="Trish Twomey" userId="31351473-015c-4314-b5f8-306acdb05408" providerId="ADAL" clId="{775ECC4F-1A83-486C-96AF-582F170295C4}" dt="2021-03-12T19:18:17.372" v="1289" actId="26606"/>
          <ac:spMkLst>
            <pc:docMk/>
            <pc:sldMk cId="2979224891" sldId="312"/>
            <ac:spMk id="14" creationId="{FBDCECDC-EEE3-4128-AA5E-82A8C08796E8}"/>
          </ac:spMkLst>
        </pc:spChg>
        <pc:spChg chg="add">
          <ac:chgData name="Trish Twomey" userId="31351473-015c-4314-b5f8-306acdb05408" providerId="ADAL" clId="{775ECC4F-1A83-486C-96AF-582F170295C4}" dt="2021-03-12T19:18:17.372" v="1289" actId="26606"/>
          <ac:spMkLst>
            <pc:docMk/>
            <pc:sldMk cId="2979224891" sldId="312"/>
            <ac:spMk id="16" creationId="{4260EDE0-989C-4E16-AF94-F652294D828E}"/>
          </ac:spMkLst>
        </pc:spChg>
        <pc:spChg chg="add">
          <ac:chgData name="Trish Twomey" userId="31351473-015c-4314-b5f8-306acdb05408" providerId="ADAL" clId="{775ECC4F-1A83-486C-96AF-582F170295C4}" dt="2021-03-12T19:18:17.372" v="1289" actId="26606"/>
          <ac:spMkLst>
            <pc:docMk/>
            <pc:sldMk cId="2979224891" sldId="312"/>
            <ac:spMk id="18" creationId="{1F3985C0-E548-44D2-B30E-F3E42DADE133}"/>
          </ac:spMkLst>
        </pc:spChg>
        <pc:cxnChg chg="add">
          <ac:chgData name="Trish Twomey" userId="31351473-015c-4314-b5f8-306acdb05408" providerId="ADAL" clId="{775ECC4F-1A83-486C-96AF-582F170295C4}" dt="2021-03-12T19:18:17.372" v="1289" actId="26606"/>
          <ac:cxnSpMkLst>
            <pc:docMk/>
            <pc:sldMk cId="2979224891" sldId="312"/>
            <ac:cxnSpMk id="12" creationId="{E040C66D-4F1C-4AC9-9214-C9E6DA54AAA7}"/>
          </ac:cxnSpMkLst>
        </pc:cxnChg>
      </pc:sldChg>
      <pc:sldChg chg="addSp modSp new mod ord">
        <pc:chgData name="Trish Twomey" userId="31351473-015c-4314-b5f8-306acdb05408" providerId="ADAL" clId="{775ECC4F-1A83-486C-96AF-582F170295C4}" dt="2021-03-15T05:19:55.749" v="3644" actId="1076"/>
        <pc:sldMkLst>
          <pc:docMk/>
          <pc:sldMk cId="2345857522" sldId="313"/>
        </pc:sldMkLst>
        <pc:picChg chg="add mod">
          <ac:chgData name="Trish Twomey" userId="31351473-015c-4314-b5f8-306acdb05408" providerId="ADAL" clId="{775ECC4F-1A83-486C-96AF-582F170295C4}" dt="2021-03-15T05:19:55.749" v="3644" actId="1076"/>
          <ac:picMkLst>
            <pc:docMk/>
            <pc:sldMk cId="2345857522" sldId="313"/>
            <ac:picMk id="3" creationId="{2C51C7D7-487B-4E06-A52F-CC1351FEDF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5565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5565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5565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r" defTabSz="931863" eaLnBrk="1" hangingPunct="1">
              <a:defRPr sz="1200"/>
            </a:lvl1pPr>
          </a:lstStyle>
          <a:p>
            <a:pPr>
              <a:defRPr/>
            </a:pPr>
            <a:fld id="{18E864B9-EBD9-411E-967A-DB5660FBE8A6}" type="slidenum">
              <a:rPr lang="en-US" altLang="en-US"/>
              <a:pPr>
                <a:defRPr/>
              </a:pPr>
              <a:t>‹#›</a:t>
            </a:fld>
            <a:endParaRPr lang="en-US" altLang="en-US"/>
          </a:p>
        </p:txBody>
      </p:sp>
    </p:spTree>
    <p:extLst>
      <p:ext uri="{BB962C8B-B14F-4D97-AF65-F5344CB8AC3E}">
        <p14:creationId xmlns:p14="http://schemas.microsoft.com/office/powerpoint/2010/main" val="249832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2D97DDFB-F861-455A-BE73-901D0050DF6B}" type="datetimeFigureOut">
              <a:rPr lang="en-US"/>
              <a:pPr>
                <a:defRPr/>
              </a:pPr>
              <a:t>3/15/2021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EBEB8324-EEF2-46F2-AD2F-B1B27424889F}" type="slidenum">
              <a:rPr lang="en-US"/>
              <a:pPr>
                <a:defRPr/>
              </a:pPr>
              <a:t>‹#›</a:t>
            </a:fld>
            <a:endParaRPr lang="en-US"/>
          </a:p>
        </p:txBody>
      </p:sp>
    </p:spTree>
    <p:extLst>
      <p:ext uri="{BB962C8B-B14F-4D97-AF65-F5344CB8AC3E}">
        <p14:creationId xmlns:p14="http://schemas.microsoft.com/office/powerpoint/2010/main" val="1998672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&amp; thanks for being here today. Does everyone know where their reactions button is? </a:t>
            </a:r>
          </a:p>
          <a:p>
            <a:pPr eaLnBrk="1" hangingPunct="1">
              <a:spcBef>
                <a:spcPct val="0"/>
              </a:spcBef>
            </a:pPr>
            <a:r>
              <a:rPr lang="en-US" altLang="en-US" b="1" dirty="0"/>
              <a:t>How many of you on the call today are contractors? </a:t>
            </a:r>
          </a:p>
          <a:p>
            <a:pPr eaLnBrk="1" hangingPunct="1">
              <a:spcBef>
                <a:spcPct val="0"/>
              </a:spcBef>
            </a:pPr>
            <a:r>
              <a:rPr lang="en-US" altLang="en-US" dirty="0"/>
              <a:t>Subcontractors?  </a:t>
            </a:r>
          </a:p>
          <a:p>
            <a:pPr eaLnBrk="1" hangingPunct="1">
              <a:spcBef>
                <a:spcPct val="0"/>
              </a:spcBef>
            </a:pPr>
            <a:r>
              <a:rPr lang="en-US" altLang="en-US" dirty="0"/>
              <a:t>Interested in learning more about EFAP? </a:t>
            </a:r>
          </a:p>
          <a:p>
            <a:pPr eaLnBrk="1" hangingPunct="1">
              <a:spcBef>
                <a:spcPct val="0"/>
              </a:spcBef>
            </a:pPr>
            <a:r>
              <a:rPr lang="en-US" altLang="en-US" dirty="0"/>
              <a:t>Thanks to Mallorie and Kyle for their assistance and for being here today. Food System Support at Solid Ground  - stealing their PowerPoint.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D87EA-5442-477E-B655-C43CE86BBC7A}" type="slidenum">
              <a:rPr lang="en-US" altLang="en-US" smtClean="0"/>
              <a:pPr/>
              <a:t>1</a:t>
            </a:fld>
            <a:endParaRPr lang="en-US" altLang="en-US"/>
          </a:p>
        </p:txBody>
      </p:sp>
    </p:spTree>
    <p:extLst>
      <p:ext uri="{BB962C8B-B14F-4D97-AF65-F5344CB8AC3E}">
        <p14:creationId xmlns:p14="http://schemas.microsoft.com/office/powerpoint/2010/main" val="279251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are Contractors  - </a:t>
            </a:r>
            <a:r>
              <a:rPr lang="en-US" b="1" dirty="0"/>
              <a:t>Who can tell me what are you responsible for?  </a:t>
            </a:r>
          </a:p>
        </p:txBody>
      </p:sp>
      <p:sp>
        <p:nvSpPr>
          <p:cNvPr id="4" name="Slide Number Placeholder 3"/>
          <p:cNvSpPr>
            <a:spLocks noGrp="1"/>
          </p:cNvSpPr>
          <p:nvPr>
            <p:ph type="sldNum" sz="quarter" idx="10"/>
          </p:nvPr>
        </p:nvSpPr>
        <p:spPr/>
        <p:txBody>
          <a:bodyPr/>
          <a:lstStyle/>
          <a:p>
            <a:pPr>
              <a:defRPr/>
            </a:pPr>
            <a:fld id="{EBEB8324-EEF2-46F2-AD2F-B1B27424889F}" type="slidenum">
              <a:rPr lang="en-US" smtClean="0"/>
              <a:pPr>
                <a:defRPr/>
              </a:pPr>
              <a:t>10</a:t>
            </a:fld>
            <a:endParaRPr lang="en-US"/>
          </a:p>
        </p:txBody>
      </p:sp>
    </p:spTree>
    <p:extLst>
      <p:ext uri="{BB962C8B-B14F-4D97-AF65-F5344CB8AC3E}">
        <p14:creationId xmlns:p14="http://schemas.microsoft.com/office/powerpoint/2010/main" val="16629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 a lot onto this slide – very important. </a:t>
            </a:r>
          </a:p>
          <a:p>
            <a:r>
              <a:rPr lang="en-US" dirty="0"/>
              <a:t>There is always the possibility that another organization can express interest in being the contractor – protocol to follow – invited to meeting and given time to present their case at meeting.</a:t>
            </a:r>
          </a:p>
          <a:p>
            <a:r>
              <a:rPr lang="en-US" dirty="0"/>
              <a:t>Order of Votes is up to group: </a:t>
            </a:r>
          </a:p>
          <a:p>
            <a:r>
              <a:rPr lang="en-US" b="1" dirty="0"/>
              <a:t>The order of allocating funds is up to the Meeting participants, not determined by WSDA</a:t>
            </a:r>
          </a:p>
          <a:p>
            <a:r>
              <a:rPr lang="en-US" dirty="0"/>
              <a:t>Vote on funding allocated for: can be time consuming and take several votes. </a:t>
            </a:r>
          </a:p>
          <a:p>
            <a:r>
              <a:rPr lang="en-US" dirty="0"/>
              <a:t> Contractor </a:t>
            </a:r>
          </a:p>
          <a:p>
            <a:r>
              <a:rPr lang="en-US" dirty="0"/>
              <a:t> Food Bank Distributor Center</a:t>
            </a:r>
          </a:p>
          <a:p>
            <a:r>
              <a:rPr lang="en-US" dirty="0"/>
              <a:t> Other Agencies – WFC, others</a:t>
            </a:r>
          </a:p>
          <a:p>
            <a:r>
              <a:rPr lang="en-US" dirty="0"/>
              <a:t> Equipment Purchases</a:t>
            </a:r>
          </a:p>
          <a:p>
            <a:r>
              <a:rPr lang="en-US" dirty="0"/>
              <a:t> Food Pantries allocation </a:t>
            </a:r>
          </a:p>
          <a:p>
            <a:endParaRPr lang="en-US" dirty="0"/>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11</a:t>
            </a:fld>
            <a:endParaRPr lang="en-US"/>
          </a:p>
        </p:txBody>
      </p:sp>
    </p:spTree>
    <p:extLst>
      <p:ext uri="{BB962C8B-B14F-4D97-AF65-F5344CB8AC3E}">
        <p14:creationId xmlns:p14="http://schemas.microsoft.com/office/powerpoint/2010/main" val="493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contractor and subcontractor =Application Here are some of the terms you will see. Not too many food pantries take Indirect or admin costs, but it is a possibility. These are more likely used by a contractor.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12</a:t>
            </a:fld>
            <a:endParaRPr lang="en-US"/>
          </a:p>
        </p:txBody>
      </p:sp>
    </p:spTree>
    <p:extLst>
      <p:ext uri="{BB962C8B-B14F-4D97-AF65-F5344CB8AC3E}">
        <p14:creationId xmlns:p14="http://schemas.microsoft.com/office/powerpoint/2010/main" val="15682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online platforms like ZOOM, voting can be done through Polls or reactions or annotates. That will be covered in Friday’s training.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13</a:t>
            </a:fld>
            <a:endParaRPr lang="en-US"/>
          </a:p>
        </p:txBody>
      </p:sp>
    </p:spTree>
    <p:extLst>
      <p:ext uri="{BB962C8B-B14F-4D97-AF65-F5344CB8AC3E}">
        <p14:creationId xmlns:p14="http://schemas.microsoft.com/office/powerpoint/2010/main" val="367925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models on how EFAP can be allocated, they vary across the State. Are you interested on looking at another way of distributing funds? Plan and propose. Options to present to the subcontractors – place to start. </a:t>
            </a:r>
          </a:p>
          <a:p>
            <a:r>
              <a:rPr lang="en-US" dirty="0"/>
              <a:t>In these examples, shows a variety of ways to distribute funds. Funds could be split between contractor and food pantry subcontractors; in some instances, all funds go to the contractor. Or contractor, Food Bank Distributor &amp; food pantries. Admin rates vary and can or can not be taken. </a:t>
            </a:r>
          </a:p>
          <a:p>
            <a:r>
              <a:rPr lang="en-US" b="1" dirty="0"/>
              <a:t>How are funds divided in your region? Are there unique circumstances in your area that need to be considered?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14</a:t>
            </a:fld>
            <a:endParaRPr lang="en-US"/>
          </a:p>
        </p:txBody>
      </p:sp>
    </p:spTree>
    <p:extLst>
      <p:ext uri="{BB962C8B-B14F-4D97-AF65-F5344CB8AC3E}">
        <p14:creationId xmlns:p14="http://schemas.microsoft.com/office/powerpoint/2010/main" val="330920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of you in a large metropolitan area there are many programs – if a new program wants to be added to EFAP they have to be voted on and should not </a:t>
            </a:r>
            <a:r>
              <a:rPr lang="en-US"/>
              <a:t>be duplicating </a:t>
            </a:r>
            <a:r>
              <a:rPr lang="en-US" dirty="0"/>
              <a:t>services </a:t>
            </a:r>
          </a:p>
          <a:p>
            <a:r>
              <a:rPr lang="en-US" dirty="0"/>
              <a:t>Letters of determination from IRS on file </a:t>
            </a:r>
          </a:p>
          <a:p>
            <a:r>
              <a:rPr lang="en-US" dirty="0"/>
              <a:t>Check that they are registered and maintain their status with State </a:t>
            </a:r>
          </a:p>
          <a:p>
            <a:r>
              <a:rPr lang="en-US" dirty="0"/>
              <a:t>Food Procurement Policy, Liability Insurance, Register with 211, Have client eligibility and client privacy policies in place.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15</a:t>
            </a:fld>
            <a:endParaRPr lang="en-US"/>
          </a:p>
        </p:txBody>
      </p:sp>
    </p:spTree>
    <p:extLst>
      <p:ext uri="{BB962C8B-B14F-4D97-AF65-F5344CB8AC3E}">
        <p14:creationId xmlns:p14="http://schemas.microsoft.com/office/powerpoint/2010/main" val="215672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 #2</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16</a:t>
            </a:fld>
            <a:endParaRPr lang="en-US"/>
          </a:p>
        </p:txBody>
      </p:sp>
    </p:spTree>
    <p:extLst>
      <p:ext uri="{BB962C8B-B14F-4D97-AF65-F5344CB8AC3E}">
        <p14:creationId xmlns:p14="http://schemas.microsoft.com/office/powerpoint/2010/main" val="312689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of you asked us to share what other counties are doing to allocate funds to their subcontractors. As you can see everyone does this differently. </a:t>
            </a:r>
            <a:r>
              <a:rPr lang="en-US" b="1" dirty="0"/>
              <a:t>How do you divide your funds to subcontractors?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17</a:t>
            </a:fld>
            <a:endParaRPr lang="en-US"/>
          </a:p>
        </p:txBody>
      </p:sp>
    </p:spTree>
    <p:extLst>
      <p:ext uri="{BB962C8B-B14F-4D97-AF65-F5344CB8AC3E}">
        <p14:creationId xmlns:p14="http://schemas.microsoft.com/office/powerpoint/2010/main" val="239245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available</a:t>
            </a:r>
          </a:p>
          <a:p>
            <a:endParaRPr lang="en-US" dirty="0"/>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18</a:t>
            </a:fld>
            <a:endParaRPr lang="en-US"/>
          </a:p>
        </p:txBody>
      </p:sp>
    </p:spTree>
    <p:extLst>
      <p:ext uri="{BB962C8B-B14F-4D97-AF65-F5344CB8AC3E}">
        <p14:creationId xmlns:p14="http://schemas.microsoft.com/office/powerpoint/2010/main" val="365346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being held to assist contractors, old and new, with their EFAP Spring meetings. As we just learned not everyone on this call today is an EFAP Contractor/subcontractor but hear to learn more about EFAP funding and the process. </a:t>
            </a:r>
          </a:p>
          <a:p>
            <a:r>
              <a:rPr lang="en-US" dirty="0"/>
              <a:t>I’m really going to try to</a:t>
            </a:r>
            <a:r>
              <a:rPr lang="en-US" b="1" dirty="0"/>
              <a:t> focus on EFAP Spring meeting </a:t>
            </a:r>
            <a:r>
              <a:rPr lang="en-US" dirty="0"/>
              <a:t>– so will concentrate on answering those questions and leave others to the end. So, if you have a question, please raise your hand or write your question in the Chat box. We will stop briefly after each slide to check in. Mallorie has kindly offered to check the chat box. </a:t>
            </a:r>
          </a:p>
          <a:p>
            <a:r>
              <a:rPr lang="en-US" dirty="0"/>
              <a:t>I also hope that throughout this presentation you will share your best practices and ideas on how you have handled some of the decisions.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2</a:t>
            </a:fld>
            <a:endParaRPr lang="en-US"/>
          </a:p>
        </p:txBody>
      </p:sp>
    </p:spTree>
    <p:extLst>
      <p:ext uri="{BB962C8B-B14F-4D97-AF65-F5344CB8AC3E}">
        <p14:creationId xmlns:p14="http://schemas.microsoft.com/office/powerpoint/2010/main" val="187617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receiving a lot of information from WSDA. Review and understand these polices and procedures. Kyle is going to briefly talk about these documents. If you have questions, contact your EFAP rep. </a:t>
            </a:r>
          </a:p>
          <a:p>
            <a:r>
              <a:rPr lang="en-US" dirty="0"/>
              <a:t>Mallorie is going to add the EFAP application, Handbook, Policies and Procedures and the eligibility of Subcontractors into the chat box. </a:t>
            </a:r>
          </a:p>
          <a:p>
            <a:endParaRPr lang="en-US" dirty="0"/>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3</a:t>
            </a:fld>
            <a:endParaRPr lang="en-US"/>
          </a:p>
        </p:txBody>
      </p:sp>
    </p:spTree>
    <p:extLst>
      <p:ext uri="{BB962C8B-B14F-4D97-AF65-F5344CB8AC3E}">
        <p14:creationId xmlns:p14="http://schemas.microsoft.com/office/powerpoint/2010/main" val="324750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an overview of EFAP – for some of you this is old info but a quick review never hurts.  New contractors – for everyone’s information what EFAP is all about. </a:t>
            </a:r>
          </a:p>
          <a:p>
            <a:r>
              <a:rPr lang="en-US" b="1" dirty="0"/>
              <a:t>How do you use your funds? </a:t>
            </a:r>
            <a:r>
              <a:rPr lang="en-US" dirty="0"/>
              <a:t>Unmute and share.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4</a:t>
            </a:fld>
            <a:endParaRPr lang="en-US"/>
          </a:p>
        </p:txBody>
      </p:sp>
    </p:spTree>
    <p:extLst>
      <p:ext uri="{BB962C8B-B14F-4D97-AF65-F5344CB8AC3E}">
        <p14:creationId xmlns:p14="http://schemas.microsoft.com/office/powerpoint/2010/main" val="326498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by the Legislature- these funds are awarded to a locally selected contractor in every county. That contractor is responsible for convening the pantries and others, to determine how these funds will be allocated for the following 2-year period. </a:t>
            </a:r>
          </a:p>
          <a:p>
            <a:r>
              <a:rPr lang="en-US" dirty="0"/>
              <a:t>Contractor pulls together the application for those eligible organizations. Application due in May.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5</a:t>
            </a:fld>
            <a:endParaRPr lang="en-US"/>
          </a:p>
        </p:txBody>
      </p:sp>
    </p:spTree>
    <p:extLst>
      <p:ext uri="{BB962C8B-B14F-4D97-AF65-F5344CB8AC3E}">
        <p14:creationId xmlns:p14="http://schemas.microsoft.com/office/powerpoint/2010/main" val="377094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most important part of your Spring Meeting is being prepared! If new, look at last biennium’s meeting notes and funding formulas. Were there stinking points, concerns, discussion?  File on each subcontractor – issues, problems. </a:t>
            </a:r>
          </a:p>
          <a:p>
            <a:pPr marL="171450" indent="-171450">
              <a:buFont typeface="Arial" panose="020B0604020202020204" pitchFamily="34" charset="0"/>
              <a:buChar char="•"/>
            </a:pPr>
            <a:r>
              <a:rPr lang="en-US" dirty="0"/>
              <a:t>In Seattle, they create an EFAP advisory committee which helps to plan and run the meeting and offers funding allocation options. Spread the joy</a:t>
            </a:r>
            <a:r>
              <a:rPr lang="en-US" b="1" dirty="0"/>
              <a:t>! </a:t>
            </a:r>
          </a:p>
          <a:p>
            <a:pPr marL="171450" indent="-171450">
              <a:buFont typeface="Arial" panose="020B0604020202020204" pitchFamily="34" charset="0"/>
              <a:buChar char="•"/>
            </a:pPr>
            <a:r>
              <a:rPr lang="en-US" b="1" dirty="0"/>
              <a:t>How do you prepare? </a:t>
            </a:r>
          </a:p>
          <a:p>
            <a:pPr marL="171450" indent="-171450">
              <a:buFont typeface="Arial" panose="020B0604020202020204" pitchFamily="34" charset="0"/>
              <a:buChar char="•"/>
            </a:pPr>
            <a:r>
              <a:rPr lang="en-US" b="1" dirty="0"/>
              <a:t>Will cover the role of the contractor and their responsibilities in upcoming slides.</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6</a:t>
            </a:fld>
            <a:endParaRPr lang="en-US"/>
          </a:p>
        </p:txBody>
      </p:sp>
    </p:spTree>
    <p:extLst>
      <p:ext uri="{BB962C8B-B14F-4D97-AF65-F5344CB8AC3E}">
        <p14:creationId xmlns:p14="http://schemas.microsoft.com/office/powerpoint/2010/main" val="423900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Notify all food pantries in your county – tall order. </a:t>
            </a:r>
            <a:r>
              <a:rPr lang="en-US" b="1" dirty="0"/>
              <a:t>What other ways could you publicize the meeting? </a:t>
            </a:r>
            <a:r>
              <a:rPr lang="en-US" dirty="0"/>
              <a:t>Website, talk up at meetings, share with other social service agencies, social media. </a:t>
            </a:r>
          </a:p>
          <a:p>
            <a:r>
              <a:rPr lang="en-US" b="1" dirty="0"/>
              <a:t>We'll cover it later but who can tell me what it means for a subcontractor to be eligible?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7</a:t>
            </a:fld>
            <a:endParaRPr lang="en-US"/>
          </a:p>
        </p:txBody>
      </p:sp>
    </p:spTree>
    <p:extLst>
      <p:ext uri="{BB962C8B-B14F-4D97-AF65-F5344CB8AC3E}">
        <p14:creationId xmlns:p14="http://schemas.microsoft.com/office/powerpoint/2010/main" val="399753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asked how funds are allocated to counties – quick slide to explain that. Any questions?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8</a:t>
            </a:fld>
            <a:endParaRPr lang="en-US"/>
          </a:p>
        </p:txBody>
      </p:sp>
    </p:spTree>
    <p:extLst>
      <p:ext uri="{BB962C8B-B14F-4D97-AF65-F5344CB8AC3E}">
        <p14:creationId xmlns:p14="http://schemas.microsoft.com/office/powerpoint/2010/main" val="228042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gets a little confusing – terminology can get tricky. In the case of these meeting – Subcontractors=food pantries. </a:t>
            </a:r>
          </a:p>
        </p:txBody>
      </p:sp>
      <p:sp>
        <p:nvSpPr>
          <p:cNvPr id="4" name="Slide Number Placeholder 3"/>
          <p:cNvSpPr>
            <a:spLocks noGrp="1"/>
          </p:cNvSpPr>
          <p:nvPr>
            <p:ph type="sldNum" sz="quarter" idx="5"/>
          </p:nvPr>
        </p:nvSpPr>
        <p:spPr/>
        <p:txBody>
          <a:bodyPr/>
          <a:lstStyle/>
          <a:p>
            <a:pPr>
              <a:defRPr/>
            </a:pPr>
            <a:fld id="{EBEB8324-EEF2-46F2-AD2F-B1B27424889F}" type="slidenum">
              <a:rPr lang="en-US" smtClean="0"/>
              <a:pPr>
                <a:defRPr/>
              </a:pPr>
              <a:t>9</a:t>
            </a:fld>
            <a:endParaRPr lang="en-US"/>
          </a:p>
        </p:txBody>
      </p:sp>
    </p:spTree>
    <p:extLst>
      <p:ext uri="{BB962C8B-B14F-4D97-AF65-F5344CB8AC3E}">
        <p14:creationId xmlns:p14="http://schemas.microsoft.com/office/powerpoint/2010/main" val="222849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WFC March 21</a:t>
            </a:r>
          </a:p>
        </p:txBody>
      </p:sp>
      <p:sp>
        <p:nvSpPr>
          <p:cNvPr id="6" name="Slide Number Placeholder 5"/>
          <p:cNvSpPr>
            <a:spLocks noGrp="1"/>
          </p:cNvSpPr>
          <p:nvPr>
            <p:ph type="sldNum" sz="quarter" idx="12"/>
          </p:nvPr>
        </p:nvSpPr>
        <p:spPr/>
        <p:txBody>
          <a:bodyPr/>
          <a:lstStyle/>
          <a:p>
            <a:pPr>
              <a:defRPr/>
            </a:pPr>
            <a:fld id="{081A7D61-AC88-4FEA-850D-113EBD5834A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8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WFC March 21</a:t>
            </a:r>
          </a:p>
        </p:txBody>
      </p:sp>
      <p:sp>
        <p:nvSpPr>
          <p:cNvPr id="6" name="Slide Number Placeholder 5"/>
          <p:cNvSpPr>
            <a:spLocks noGrp="1"/>
          </p:cNvSpPr>
          <p:nvPr>
            <p:ph type="sldNum" sz="quarter" idx="12"/>
          </p:nvPr>
        </p:nvSpPr>
        <p:spPr/>
        <p:txBody>
          <a:bodyPr/>
          <a:lstStyle/>
          <a:p>
            <a:pPr>
              <a:defRPr/>
            </a:pPr>
            <a:fld id="{74E06B41-F3A3-42EF-A873-EE16BA7BE165}" type="slidenum">
              <a:rPr lang="en-US" altLang="en-US" smtClean="0"/>
              <a:pPr>
                <a:defRPr/>
              </a:pPr>
              <a:t>‹#›</a:t>
            </a:fld>
            <a:endParaRPr lang="en-US" altLang="en-US"/>
          </a:p>
        </p:txBody>
      </p:sp>
    </p:spTree>
    <p:extLst>
      <p:ext uri="{BB962C8B-B14F-4D97-AF65-F5344CB8AC3E}">
        <p14:creationId xmlns:p14="http://schemas.microsoft.com/office/powerpoint/2010/main" val="35999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WFC March 21</a:t>
            </a:r>
          </a:p>
        </p:txBody>
      </p:sp>
      <p:sp>
        <p:nvSpPr>
          <p:cNvPr id="6" name="Slide Number Placeholder 5"/>
          <p:cNvSpPr>
            <a:spLocks noGrp="1"/>
          </p:cNvSpPr>
          <p:nvPr>
            <p:ph type="sldNum" sz="quarter" idx="12"/>
          </p:nvPr>
        </p:nvSpPr>
        <p:spPr/>
        <p:txBody>
          <a:bodyPr/>
          <a:lstStyle/>
          <a:p>
            <a:pPr>
              <a:defRPr/>
            </a:pPr>
            <a:fld id="{4FB89C02-51D9-4464-A2ED-FF6B8B95CDF1}" type="slidenum">
              <a:rPr lang="en-US" altLang="en-US" smtClean="0"/>
              <a:pPr>
                <a:defRPr/>
              </a:pPr>
              <a:t>‹#›</a:t>
            </a:fld>
            <a:endParaRPr lang="en-US" altLang="en-US"/>
          </a:p>
        </p:txBody>
      </p:sp>
    </p:spTree>
    <p:extLst>
      <p:ext uri="{BB962C8B-B14F-4D97-AF65-F5344CB8AC3E}">
        <p14:creationId xmlns:p14="http://schemas.microsoft.com/office/powerpoint/2010/main" val="344914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WFC March 21</a:t>
            </a:r>
          </a:p>
        </p:txBody>
      </p:sp>
      <p:sp>
        <p:nvSpPr>
          <p:cNvPr id="5" name="Rectangle 11"/>
          <p:cNvSpPr>
            <a:spLocks noGrp="1" noChangeArrowheads="1"/>
          </p:cNvSpPr>
          <p:nvPr>
            <p:ph type="sldNum" sz="quarter" idx="12"/>
          </p:nvPr>
        </p:nvSpPr>
        <p:spPr>
          <a:ln/>
        </p:spPr>
        <p:txBody>
          <a:bodyPr/>
          <a:lstStyle>
            <a:lvl1pPr>
              <a:defRPr/>
            </a:lvl1pPr>
          </a:lstStyle>
          <a:p>
            <a:pPr>
              <a:defRPr/>
            </a:pPr>
            <a:fld id="{59D71AEF-7CA4-4B8D-A44F-BE4E86163217}" type="slidenum">
              <a:rPr lang="en-US" altLang="en-US"/>
              <a:pPr>
                <a:defRPr/>
              </a:pPr>
              <a:t>‹#›</a:t>
            </a:fld>
            <a:endParaRPr lang="en-US" altLang="en-US"/>
          </a:p>
        </p:txBody>
      </p:sp>
    </p:spTree>
    <p:extLst>
      <p:ext uri="{BB962C8B-B14F-4D97-AF65-F5344CB8AC3E}">
        <p14:creationId xmlns:p14="http://schemas.microsoft.com/office/powerpoint/2010/main" val="140390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WFC March 21</a:t>
            </a:r>
          </a:p>
        </p:txBody>
      </p:sp>
      <p:sp>
        <p:nvSpPr>
          <p:cNvPr id="6" name="Slide Number Placeholder 5"/>
          <p:cNvSpPr>
            <a:spLocks noGrp="1"/>
          </p:cNvSpPr>
          <p:nvPr>
            <p:ph type="sldNum" sz="quarter" idx="12"/>
          </p:nvPr>
        </p:nvSpPr>
        <p:spPr/>
        <p:txBody>
          <a:bodyPr/>
          <a:lstStyle/>
          <a:p>
            <a:pPr>
              <a:defRPr/>
            </a:pPr>
            <a:fld id="{1DDCD1BF-917C-4B9D-965B-6B43BA06B4D4}" type="slidenum">
              <a:rPr lang="en-US" altLang="en-US" smtClean="0"/>
              <a:pPr>
                <a:defRPr/>
              </a:pPr>
              <a:t>‹#›</a:t>
            </a:fld>
            <a:endParaRPr lang="en-US" altLang="en-US"/>
          </a:p>
        </p:txBody>
      </p:sp>
    </p:spTree>
    <p:extLst>
      <p:ext uri="{BB962C8B-B14F-4D97-AF65-F5344CB8AC3E}">
        <p14:creationId xmlns:p14="http://schemas.microsoft.com/office/powerpoint/2010/main" val="277505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WFC March 21</a:t>
            </a:r>
          </a:p>
        </p:txBody>
      </p:sp>
      <p:sp>
        <p:nvSpPr>
          <p:cNvPr id="6" name="Slide Number Placeholder 5"/>
          <p:cNvSpPr>
            <a:spLocks noGrp="1"/>
          </p:cNvSpPr>
          <p:nvPr>
            <p:ph type="sldNum" sz="quarter" idx="12"/>
          </p:nvPr>
        </p:nvSpPr>
        <p:spPr/>
        <p:txBody>
          <a:bodyPr/>
          <a:lstStyle/>
          <a:p>
            <a:pPr>
              <a:defRPr/>
            </a:pPr>
            <a:fld id="{9E31A0BD-1E49-4431-ACBA-ACA8DF1A9084}"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WFC March 21</a:t>
            </a:r>
          </a:p>
        </p:txBody>
      </p:sp>
      <p:sp>
        <p:nvSpPr>
          <p:cNvPr id="7" name="Slide Number Placeholder 6"/>
          <p:cNvSpPr>
            <a:spLocks noGrp="1"/>
          </p:cNvSpPr>
          <p:nvPr>
            <p:ph type="sldNum" sz="quarter" idx="12"/>
          </p:nvPr>
        </p:nvSpPr>
        <p:spPr/>
        <p:txBody>
          <a:bodyPr/>
          <a:lstStyle/>
          <a:p>
            <a:pPr>
              <a:defRPr/>
            </a:pPr>
            <a:fld id="{DD338F15-FA6C-4BD5-A3F3-020E89070D76}" type="slidenum">
              <a:rPr lang="en-US" altLang="en-US" smtClean="0"/>
              <a:pPr>
                <a:defRPr/>
              </a:pPr>
              <a:t>‹#›</a:t>
            </a:fld>
            <a:endParaRPr lang="en-US" altLang="en-US"/>
          </a:p>
        </p:txBody>
      </p:sp>
    </p:spTree>
    <p:extLst>
      <p:ext uri="{BB962C8B-B14F-4D97-AF65-F5344CB8AC3E}">
        <p14:creationId xmlns:p14="http://schemas.microsoft.com/office/powerpoint/2010/main" val="13030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WFC March 21</a:t>
            </a:r>
          </a:p>
        </p:txBody>
      </p:sp>
      <p:sp>
        <p:nvSpPr>
          <p:cNvPr id="9" name="Slide Number Placeholder 8"/>
          <p:cNvSpPr>
            <a:spLocks noGrp="1"/>
          </p:cNvSpPr>
          <p:nvPr>
            <p:ph type="sldNum" sz="quarter" idx="12"/>
          </p:nvPr>
        </p:nvSpPr>
        <p:spPr/>
        <p:txBody>
          <a:bodyPr/>
          <a:lstStyle/>
          <a:p>
            <a:pPr>
              <a:defRPr/>
            </a:pPr>
            <a:fld id="{87C26122-5CFF-4529-B550-A658A85B6084}" type="slidenum">
              <a:rPr lang="en-US" altLang="en-US" smtClean="0"/>
              <a:pPr>
                <a:defRPr/>
              </a:pPr>
              <a:t>‹#›</a:t>
            </a:fld>
            <a:endParaRPr lang="en-US" altLang="en-US"/>
          </a:p>
        </p:txBody>
      </p:sp>
    </p:spTree>
    <p:extLst>
      <p:ext uri="{BB962C8B-B14F-4D97-AF65-F5344CB8AC3E}">
        <p14:creationId xmlns:p14="http://schemas.microsoft.com/office/powerpoint/2010/main" val="335321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WFC March 21</a:t>
            </a:r>
          </a:p>
        </p:txBody>
      </p:sp>
      <p:sp>
        <p:nvSpPr>
          <p:cNvPr id="5" name="Slide Number Placeholder 4"/>
          <p:cNvSpPr>
            <a:spLocks noGrp="1"/>
          </p:cNvSpPr>
          <p:nvPr>
            <p:ph type="sldNum" sz="quarter" idx="12"/>
          </p:nvPr>
        </p:nvSpPr>
        <p:spPr/>
        <p:txBody>
          <a:bodyPr/>
          <a:lstStyle/>
          <a:p>
            <a:pPr>
              <a:defRPr/>
            </a:pPr>
            <a:fld id="{84CFD50C-DD92-4C15-861F-88EB99F2E1C9}" type="slidenum">
              <a:rPr lang="en-US" altLang="en-US" smtClean="0"/>
              <a:pPr>
                <a:defRPr/>
              </a:pPr>
              <a:t>‹#›</a:t>
            </a:fld>
            <a:endParaRPr lang="en-US" altLang="en-US"/>
          </a:p>
        </p:txBody>
      </p:sp>
    </p:spTree>
    <p:extLst>
      <p:ext uri="{BB962C8B-B14F-4D97-AF65-F5344CB8AC3E}">
        <p14:creationId xmlns:p14="http://schemas.microsoft.com/office/powerpoint/2010/main" val="124489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WFC March 21</a:t>
            </a:r>
          </a:p>
        </p:txBody>
      </p:sp>
      <p:sp>
        <p:nvSpPr>
          <p:cNvPr id="9" name="Slide Number Placeholder 8"/>
          <p:cNvSpPr>
            <a:spLocks noGrp="1"/>
          </p:cNvSpPr>
          <p:nvPr>
            <p:ph type="sldNum" sz="quarter" idx="12"/>
          </p:nvPr>
        </p:nvSpPr>
        <p:spPr/>
        <p:txBody>
          <a:bodyPr/>
          <a:lstStyle/>
          <a:p>
            <a:pPr>
              <a:defRPr/>
            </a:pPr>
            <a:fld id="{AB3D67B1-1104-4CF7-A6EE-D54C3AE1BFEA}" type="slidenum">
              <a:rPr lang="en-US" altLang="en-US" smtClean="0"/>
              <a:pPr>
                <a:defRPr/>
              </a:pPr>
              <a:t>‹#›</a:t>
            </a:fld>
            <a:endParaRPr lang="en-US" altLang="en-US"/>
          </a:p>
        </p:txBody>
      </p:sp>
    </p:spTree>
    <p:extLst>
      <p:ext uri="{BB962C8B-B14F-4D97-AF65-F5344CB8AC3E}">
        <p14:creationId xmlns:p14="http://schemas.microsoft.com/office/powerpoint/2010/main" val="386497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WFC March 21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3908062-C76D-4451-9E6B-74351CAA8AA9}" type="slidenum">
              <a:rPr lang="en-US" altLang="en-US" smtClean="0"/>
              <a:pPr>
                <a:defRPr/>
              </a:pPr>
              <a:t>‹#›</a:t>
            </a:fld>
            <a:endParaRPr lang="en-US" altLang="en-US"/>
          </a:p>
        </p:txBody>
      </p:sp>
    </p:spTree>
    <p:extLst>
      <p:ext uri="{BB962C8B-B14F-4D97-AF65-F5344CB8AC3E}">
        <p14:creationId xmlns:p14="http://schemas.microsoft.com/office/powerpoint/2010/main" val="79786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WFC March 21</a:t>
            </a:r>
          </a:p>
        </p:txBody>
      </p:sp>
      <p:sp>
        <p:nvSpPr>
          <p:cNvPr id="7" name="Slide Number Placeholder 6"/>
          <p:cNvSpPr>
            <a:spLocks noGrp="1"/>
          </p:cNvSpPr>
          <p:nvPr>
            <p:ph type="sldNum" sz="quarter" idx="12"/>
          </p:nvPr>
        </p:nvSpPr>
        <p:spPr/>
        <p:txBody>
          <a:bodyPr/>
          <a:lstStyle/>
          <a:p>
            <a:pPr>
              <a:defRPr/>
            </a:pPr>
            <a:fld id="{CF460983-8401-418A-8C75-09B1BFA34AD2}" type="slidenum">
              <a:rPr lang="en-US" altLang="en-US" smtClean="0"/>
              <a:pPr>
                <a:defRPr/>
              </a:pPr>
              <a:t>‹#›</a:t>
            </a:fld>
            <a:endParaRPr lang="en-US" altLang="en-US"/>
          </a:p>
        </p:txBody>
      </p:sp>
    </p:spTree>
    <p:extLst>
      <p:ext uri="{BB962C8B-B14F-4D97-AF65-F5344CB8AC3E}">
        <p14:creationId xmlns:p14="http://schemas.microsoft.com/office/powerpoint/2010/main" val="183623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WFC March 21</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A06005F-59B2-467B-9D95-33C266AF25EE}"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385053"/>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1" name="Rectangle 5"/>
          <p:cNvSpPr>
            <a:spLocks noGrp="1" noChangeArrowheads="1"/>
          </p:cNvSpPr>
          <p:nvPr>
            <p:ph type="subTitle" idx="4294967295"/>
          </p:nvPr>
        </p:nvSpPr>
        <p:spPr>
          <a:xfrm>
            <a:off x="1066800" y="3580168"/>
            <a:ext cx="6991350" cy="991831"/>
          </a:xfrm>
        </p:spPr>
        <p:txBody>
          <a:bodyPr anchor="ctr">
            <a:noAutofit/>
          </a:bodyPr>
          <a:lstStyle/>
          <a:p>
            <a:pPr marL="0" indent="0" algn="ctr" eaLnBrk="1" hangingPunct="1">
              <a:lnSpc>
                <a:spcPct val="100000"/>
              </a:lnSpc>
              <a:spcBef>
                <a:spcPts val="600"/>
              </a:spcBef>
              <a:spcAft>
                <a:spcPts val="0"/>
              </a:spcAft>
              <a:buNone/>
            </a:pPr>
            <a:r>
              <a:rPr lang="en-US" altLang="en-US" sz="3600" dirty="0">
                <a:solidFill>
                  <a:schemeClr val="tx2"/>
                </a:solidFill>
              </a:rPr>
              <a:t>3/15/21</a:t>
            </a:r>
          </a:p>
        </p:txBody>
      </p:sp>
      <p:pic>
        <p:nvPicPr>
          <p:cNvPr id="8" name="Picture 7" descr="Close-up of the stem of a yellow daisy">
            <a:extLst>
              <a:ext uri="{FF2B5EF4-FFF2-40B4-BE49-F238E27FC236}">
                <a16:creationId xmlns:a16="http://schemas.microsoft.com/office/drawing/2014/main" id="{B226E26A-E342-44E9-8248-51419BF2E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094512"/>
          </a:xfrm>
          <a:prstGeom prst="rect">
            <a:avLst/>
          </a:prstGeom>
        </p:spPr>
      </p:pic>
      <p:sp>
        <p:nvSpPr>
          <p:cNvPr id="2" name="TextBox 1">
            <a:extLst>
              <a:ext uri="{FF2B5EF4-FFF2-40B4-BE49-F238E27FC236}">
                <a16:creationId xmlns:a16="http://schemas.microsoft.com/office/drawing/2014/main" id="{74D465D7-5172-4C8F-9D65-B81C17E402F4}"/>
              </a:ext>
            </a:extLst>
          </p:cNvPr>
          <p:cNvSpPr txBox="1"/>
          <p:nvPr/>
        </p:nvSpPr>
        <p:spPr>
          <a:xfrm>
            <a:off x="6172200" y="6019800"/>
            <a:ext cx="2667000" cy="400110"/>
          </a:xfrm>
          <a:prstGeom prst="rect">
            <a:avLst/>
          </a:prstGeom>
          <a:noFill/>
        </p:spPr>
        <p:txBody>
          <a:bodyPr wrap="square" rtlCol="0">
            <a:spAutoFit/>
          </a:bodyPr>
          <a:lstStyle/>
          <a:p>
            <a:r>
              <a:rPr lang="en-US" sz="2000" dirty="0"/>
              <a:t>            March 2021 WFC</a:t>
            </a:r>
          </a:p>
        </p:txBody>
      </p:sp>
      <p:sp>
        <p:nvSpPr>
          <p:cNvPr id="10" name="TextBox 9">
            <a:extLst>
              <a:ext uri="{FF2B5EF4-FFF2-40B4-BE49-F238E27FC236}">
                <a16:creationId xmlns:a16="http://schemas.microsoft.com/office/drawing/2014/main" id="{BF4530DF-458E-4BBA-BBDB-9F106B56220E}"/>
              </a:ext>
            </a:extLst>
          </p:cNvPr>
          <p:cNvSpPr txBox="1"/>
          <p:nvPr/>
        </p:nvSpPr>
        <p:spPr>
          <a:xfrm>
            <a:off x="762000" y="1372939"/>
            <a:ext cx="5511800" cy="1569660"/>
          </a:xfrm>
          <a:prstGeom prst="rect">
            <a:avLst/>
          </a:prstGeom>
          <a:noFill/>
        </p:spPr>
        <p:txBody>
          <a:bodyPr wrap="square" rtlCol="0">
            <a:spAutoFit/>
          </a:bodyPr>
          <a:lstStyle/>
          <a:p>
            <a:r>
              <a:rPr lang="en-US" sz="4800" dirty="0"/>
              <a:t>EFAP Spring Meeting Training</a:t>
            </a:r>
          </a:p>
        </p:txBody>
      </p:sp>
      <p:sp>
        <p:nvSpPr>
          <p:cNvPr id="11" name="TextBox 10">
            <a:extLst>
              <a:ext uri="{FF2B5EF4-FFF2-40B4-BE49-F238E27FC236}">
                <a16:creationId xmlns:a16="http://schemas.microsoft.com/office/drawing/2014/main" id="{EF3C0F01-04DF-43DC-9D91-85F4E7CE169E}"/>
              </a:ext>
            </a:extLst>
          </p:cNvPr>
          <p:cNvSpPr txBox="1"/>
          <p:nvPr/>
        </p:nvSpPr>
        <p:spPr>
          <a:xfrm>
            <a:off x="812800" y="3059668"/>
            <a:ext cx="3352800" cy="646331"/>
          </a:xfrm>
          <a:prstGeom prst="rect">
            <a:avLst/>
          </a:prstGeom>
          <a:noFill/>
        </p:spPr>
        <p:txBody>
          <a:bodyPr wrap="square" rtlCol="0">
            <a:spAutoFit/>
          </a:bodyPr>
          <a:lstStyle/>
          <a:p>
            <a:r>
              <a:rPr lang="en-US" sz="3600" dirty="0"/>
              <a:t>March 15, 2021</a:t>
            </a:r>
          </a:p>
        </p:txBody>
      </p:sp>
      <p:sp>
        <p:nvSpPr>
          <p:cNvPr id="12" name="Footer Placeholder 11">
            <a:extLst>
              <a:ext uri="{FF2B5EF4-FFF2-40B4-BE49-F238E27FC236}">
                <a16:creationId xmlns:a16="http://schemas.microsoft.com/office/drawing/2014/main" id="{34A65257-B12D-4CF0-B6B1-E536835C8F19}"/>
              </a:ext>
            </a:extLst>
          </p:cNvPr>
          <p:cNvSpPr>
            <a:spLocks noGrp="1"/>
          </p:cNvSpPr>
          <p:nvPr>
            <p:ph type="ftr" sz="quarter" idx="11"/>
          </p:nvPr>
        </p:nvSpPr>
        <p:spPr>
          <a:xfrm>
            <a:off x="4876800" y="6459786"/>
            <a:ext cx="1504942" cy="365125"/>
          </a:xfrm>
        </p:spPr>
        <p:txBody>
          <a:bodyPr/>
          <a:lstStyle/>
          <a:p>
            <a:pPr>
              <a:defRPr/>
            </a:pPr>
            <a:r>
              <a:rPr lang="en-US" dirty="0"/>
              <a:t>WFC March 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3556512" y="605896"/>
            <a:ext cx="4810247" cy="5646208"/>
          </a:xfrm>
        </p:spPr>
        <p:txBody>
          <a:bodyPr anchor="ctr">
            <a:normAutofit/>
          </a:bodyPr>
          <a:lstStyle/>
          <a:p>
            <a:pPr marL="0" indent="0">
              <a:spcBef>
                <a:spcPts val="0"/>
              </a:spcBef>
              <a:spcAft>
                <a:spcPts val="0"/>
              </a:spcAft>
            </a:pPr>
            <a:r>
              <a:rPr lang="en-US" sz="1900" b="1" dirty="0"/>
              <a:t>Contractor is responsible for: </a:t>
            </a:r>
          </a:p>
          <a:p>
            <a:pPr marL="274320">
              <a:spcBef>
                <a:spcPts val="600"/>
              </a:spcBef>
              <a:spcAft>
                <a:spcPts val="0"/>
              </a:spcAft>
              <a:buFont typeface="Arial" panose="020B0604020202020204" pitchFamily="34" charset="0"/>
              <a:buChar char="•"/>
            </a:pPr>
            <a:r>
              <a:rPr lang="en-US" sz="1900" dirty="0"/>
              <a:t>Entering into subcontracts with each food pantry participating in EFAP</a:t>
            </a:r>
          </a:p>
          <a:p>
            <a:pPr marL="274320">
              <a:spcBef>
                <a:spcPts val="600"/>
              </a:spcBef>
              <a:spcAft>
                <a:spcPts val="0"/>
              </a:spcAft>
              <a:buFont typeface="Arial" panose="020B0604020202020204" pitchFamily="34" charset="0"/>
              <a:buChar char="•"/>
            </a:pPr>
            <a:r>
              <a:rPr lang="en-US" sz="1900" dirty="0"/>
              <a:t>Monitoring subcontractor’s performance for compliance with all policies and procedures including client tracking, food safety, timeliness and accuracy of reports, practicing nondiscrimination, and fiscal soundness.  </a:t>
            </a:r>
          </a:p>
          <a:p>
            <a:pPr marL="274320">
              <a:spcBef>
                <a:spcPts val="600"/>
              </a:spcBef>
              <a:spcAft>
                <a:spcPts val="0"/>
              </a:spcAft>
              <a:buFont typeface="Arial" panose="020B0604020202020204" pitchFamily="34" charset="0"/>
              <a:buChar char="•"/>
            </a:pPr>
            <a:r>
              <a:rPr lang="en-US" sz="1900" dirty="0"/>
              <a:t>Providing technical assistance to help subcontractors carry out EFAP responsibilities</a:t>
            </a:r>
          </a:p>
          <a:p>
            <a:pPr marL="274320">
              <a:spcBef>
                <a:spcPts val="600"/>
              </a:spcBef>
              <a:spcAft>
                <a:spcPts val="0"/>
              </a:spcAft>
              <a:buFont typeface="Arial" panose="020B0604020202020204" pitchFamily="34" charset="0"/>
              <a:buChar char="•"/>
            </a:pPr>
            <a:r>
              <a:rPr lang="en-US" sz="1900" dirty="0"/>
              <a:t>Acting as a conduit for information. </a:t>
            </a:r>
          </a:p>
          <a:p>
            <a:pPr marL="274320">
              <a:spcBef>
                <a:spcPts val="600"/>
              </a:spcBef>
              <a:spcAft>
                <a:spcPts val="0"/>
              </a:spcAft>
              <a:buFont typeface="Arial" panose="020B0604020202020204" pitchFamily="34" charset="0"/>
              <a:buChar char="•"/>
            </a:pPr>
            <a:r>
              <a:rPr lang="en-US" sz="1900" dirty="0"/>
              <a:t>Meeting regularly with subcontractors to share resources and information, as necessary.</a:t>
            </a:r>
          </a:p>
          <a:p>
            <a:pPr marL="274320">
              <a:spcBef>
                <a:spcPts val="600"/>
              </a:spcBef>
              <a:spcAft>
                <a:spcPts val="0"/>
              </a:spcAft>
              <a:buFont typeface="Arial" panose="020B0604020202020204" pitchFamily="34" charset="0"/>
              <a:buChar char="•"/>
            </a:pPr>
            <a:r>
              <a:rPr lang="en-US" sz="1900" dirty="0"/>
              <a:t>Managing subcontracts including collecting reports, tracking data, monitoring spending, reimbursing programs or vendors, and conducting site visits.</a:t>
            </a:r>
          </a:p>
        </p:txBody>
      </p:sp>
      <p:sp>
        <p:nvSpPr>
          <p:cNvPr id="3" name="TextBox 2">
            <a:extLst>
              <a:ext uri="{FF2B5EF4-FFF2-40B4-BE49-F238E27FC236}">
                <a16:creationId xmlns:a16="http://schemas.microsoft.com/office/drawing/2014/main" id="{81A973B9-4B6A-4E83-9F3A-011864031947}"/>
              </a:ext>
            </a:extLst>
          </p:cNvPr>
          <p:cNvSpPr txBox="1"/>
          <p:nvPr/>
        </p:nvSpPr>
        <p:spPr>
          <a:xfrm>
            <a:off x="457200" y="762000"/>
            <a:ext cx="2230322" cy="3970318"/>
          </a:xfrm>
          <a:prstGeom prst="rect">
            <a:avLst/>
          </a:prstGeom>
          <a:noFill/>
        </p:spPr>
        <p:txBody>
          <a:bodyPr wrap="square" rtlCol="0">
            <a:spAutoFit/>
          </a:bodyPr>
          <a:lstStyle/>
          <a:p>
            <a:r>
              <a:rPr lang="en-US" sz="3600" dirty="0"/>
              <a:t>Contractor Roles:</a:t>
            </a:r>
          </a:p>
          <a:p>
            <a:r>
              <a:rPr lang="en-US" sz="2400" i="1" dirty="0"/>
              <a:t>The Contractor may be allocated up to 10% of the county allocation.</a:t>
            </a:r>
          </a:p>
          <a:p>
            <a:endParaRPr lang="en-US" sz="3600" dirty="0"/>
          </a:p>
        </p:txBody>
      </p:sp>
      <p:sp>
        <p:nvSpPr>
          <p:cNvPr id="4" name="Footer Placeholder 3">
            <a:extLst>
              <a:ext uri="{FF2B5EF4-FFF2-40B4-BE49-F238E27FC236}">
                <a16:creationId xmlns:a16="http://schemas.microsoft.com/office/drawing/2014/main" id="{CFA6146F-4451-4CF6-AAD2-47A44E045F15}"/>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1339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5E18EFFE-2932-4642-AC45-761802457F64}"/>
              </a:ext>
            </a:extLst>
          </p:cNvPr>
          <p:cNvSpPr>
            <a:spLocks noGrp="1"/>
          </p:cNvSpPr>
          <p:nvPr>
            <p:ph type="title"/>
          </p:nvPr>
        </p:nvSpPr>
        <p:spPr>
          <a:xfrm>
            <a:off x="304801" y="304800"/>
            <a:ext cx="2378110" cy="5947304"/>
          </a:xfrm>
        </p:spPr>
        <p:txBody>
          <a:bodyPr anchor="ctr">
            <a:normAutofit fontScale="90000"/>
          </a:bodyPr>
          <a:lstStyle/>
          <a:p>
            <a:br>
              <a:rPr lang="en-US" sz="4000" dirty="0">
                <a:solidFill>
                  <a:srgbClr val="FFFFFF"/>
                </a:solidFill>
              </a:rPr>
            </a:br>
            <a:r>
              <a:rPr lang="en-US" sz="4000" dirty="0">
                <a:solidFill>
                  <a:srgbClr val="FFFFFF"/>
                </a:solidFill>
              </a:rPr>
              <a:t>Votes &amp; Decisions  to be made at your spring meeting: </a:t>
            </a:r>
            <a:br>
              <a:rPr lang="en-US" sz="40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br>
              <a:rPr lang="en-US" sz="3100" dirty="0">
                <a:solidFill>
                  <a:srgbClr val="FFFFFF"/>
                </a:solidFill>
              </a:rPr>
            </a:br>
            <a:endParaRPr lang="en-US" sz="3100" dirty="0">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24606" y="228600"/>
            <a:ext cx="5042153" cy="6400800"/>
          </a:xfrm>
        </p:spPr>
        <p:txBody>
          <a:bodyPr anchor="ctr">
            <a:normAutofit fontScale="25000" lnSpcReduction="20000"/>
          </a:bodyPr>
          <a:lstStyle/>
          <a:p>
            <a:r>
              <a:rPr lang="en-US" sz="7200" b="1" dirty="0"/>
              <a:t>Key votes made at Biennial Spring EFAP meeting:</a:t>
            </a:r>
          </a:p>
          <a:p>
            <a:r>
              <a:rPr lang="en-US" sz="4400" dirty="0"/>
              <a:t>Before the meeting: </a:t>
            </a:r>
            <a:r>
              <a:rPr lang="en-US" altLang="en-US" sz="4400" b="1" dirty="0"/>
              <a:t>If a Lead Contractor serves more than one county</a:t>
            </a:r>
            <a:r>
              <a:rPr lang="en-US" altLang="en-US" sz="4400" dirty="0"/>
              <a:t>, then they must get a vote from Subcontractors in each county to determine if they would like to have a separate Spring Meeting or combine their Spring Meeting with the other county(ies) served by the Lead Contractor.</a:t>
            </a:r>
            <a:endParaRPr lang="en-US" sz="4400" dirty="0"/>
          </a:p>
          <a:p>
            <a:r>
              <a:rPr lang="en-US" sz="4400" b="1" dirty="0"/>
              <a:t>Vote to accept new Food Pantries </a:t>
            </a:r>
            <a:r>
              <a:rPr lang="en-US" sz="4400" dirty="0"/>
              <a:t>– </a:t>
            </a:r>
            <a:r>
              <a:rPr lang="en-US" sz="4400" i="1" dirty="0"/>
              <a:t>new subcontractors are denied only if there is a 2/3 vote of </a:t>
            </a:r>
            <a:r>
              <a:rPr lang="en-US" sz="4400" b="1" i="1" dirty="0"/>
              <a:t>duplication of services</a:t>
            </a:r>
            <a:r>
              <a:rPr lang="en-US" sz="4400" i="1" dirty="0"/>
              <a:t>.</a:t>
            </a:r>
          </a:p>
          <a:p>
            <a:r>
              <a:rPr lang="en-US" sz="4400" b="1" dirty="0"/>
              <a:t>Vote on who the Contractor will be</a:t>
            </a:r>
            <a:r>
              <a:rPr lang="en-US" sz="4400" dirty="0"/>
              <a:t>.</a:t>
            </a:r>
          </a:p>
          <a:p>
            <a:r>
              <a:rPr lang="en-US" sz="4400" b="1" dirty="0"/>
              <a:t>Vote on who the Food Bank Distribution Center will be, if applicable</a:t>
            </a:r>
            <a:r>
              <a:rPr lang="en-US" sz="4400" dirty="0"/>
              <a:t>. </a:t>
            </a:r>
          </a:p>
          <a:p>
            <a:r>
              <a:rPr lang="en-US" sz="4400" b="1" dirty="0"/>
              <a:t>Vote on funding allocated for: </a:t>
            </a:r>
          </a:p>
          <a:p>
            <a:pPr lvl="1">
              <a:buFont typeface="Wingdings" panose="05000000000000000000" pitchFamily="2" charset="2"/>
              <a:buChar char="q"/>
            </a:pPr>
            <a:r>
              <a:rPr lang="en-US" sz="4200" dirty="0"/>
              <a:t> Contractor </a:t>
            </a:r>
          </a:p>
          <a:p>
            <a:pPr lvl="1">
              <a:buFont typeface="Wingdings" panose="05000000000000000000" pitchFamily="2" charset="2"/>
              <a:buChar char="q"/>
            </a:pPr>
            <a:r>
              <a:rPr lang="en-US" sz="4400" dirty="0"/>
              <a:t> Food Bank Distributor Center (Can be allocated up to    %) </a:t>
            </a:r>
          </a:p>
          <a:p>
            <a:pPr lvl="1">
              <a:buFont typeface="Wingdings" panose="05000000000000000000" pitchFamily="2" charset="2"/>
              <a:buChar char="q"/>
            </a:pPr>
            <a:r>
              <a:rPr lang="en-US" sz="4400" dirty="0"/>
              <a:t> Other Agencies – WFC, others  (Up to 1%)</a:t>
            </a:r>
          </a:p>
          <a:p>
            <a:pPr lvl="1">
              <a:buFont typeface="Wingdings" panose="05000000000000000000" pitchFamily="2" charset="2"/>
              <a:buChar char="q"/>
            </a:pPr>
            <a:r>
              <a:rPr lang="en-US" sz="4400" dirty="0"/>
              <a:t> Equipment Purchases</a:t>
            </a:r>
          </a:p>
          <a:p>
            <a:pPr lvl="1">
              <a:buFont typeface="Wingdings" panose="05000000000000000000" pitchFamily="2" charset="2"/>
              <a:buChar char="q"/>
            </a:pPr>
            <a:r>
              <a:rPr lang="en-US" sz="4400" dirty="0"/>
              <a:t> Food Pantries allocation </a:t>
            </a:r>
          </a:p>
          <a:p>
            <a:pPr lvl="1">
              <a:buFont typeface="Wingdings" panose="05000000000000000000" pitchFamily="2" charset="2"/>
              <a:buChar char="q"/>
            </a:pPr>
            <a:r>
              <a:rPr lang="en-US" sz="4400" dirty="0">
                <a:solidFill>
                  <a:schemeClr val="tx1"/>
                </a:solidFill>
              </a:rPr>
              <a:t>Approve a process for determining the use of future funding increases mid-biennium. </a:t>
            </a:r>
          </a:p>
          <a:p>
            <a:pPr lvl="2">
              <a:buFont typeface="Wingdings" panose="05000000000000000000" pitchFamily="2" charset="2"/>
              <a:buChar char="q"/>
            </a:pPr>
            <a:r>
              <a:rPr lang="en-US" sz="4400" dirty="0">
                <a:solidFill>
                  <a:schemeClr val="tx1"/>
                </a:solidFill>
              </a:rPr>
              <a:t>At a minimum, the Contractor must agree to inform all Subcontractors of funding increases and planned spending of those dollars in the county. </a:t>
            </a:r>
          </a:p>
          <a:p>
            <a:pPr lvl="2">
              <a:buFont typeface="Wingdings" panose="05000000000000000000" pitchFamily="2" charset="2"/>
              <a:buChar char="q"/>
            </a:pPr>
            <a:r>
              <a:rPr lang="en-US" sz="4400" dirty="0">
                <a:solidFill>
                  <a:schemeClr val="tx1"/>
                </a:solidFill>
              </a:rPr>
              <a:t>At a maximum, the Subcontractors may require a vote on allocation of all increased funds, giving them decision-making authority on the use of those funds.</a:t>
            </a:r>
          </a:p>
          <a:p>
            <a:pPr lvl="2">
              <a:buFont typeface="Wingdings" panose="05000000000000000000" pitchFamily="2" charset="2"/>
              <a:buChar char="q"/>
            </a:pPr>
            <a:endParaRPr lang="en-US" sz="4400" dirty="0">
              <a:solidFill>
                <a:schemeClr val="tx1"/>
              </a:solidFill>
            </a:endParaRPr>
          </a:p>
          <a:p>
            <a:pPr lvl="1">
              <a:buFont typeface="Wingdings" panose="05000000000000000000" pitchFamily="2" charset="2"/>
              <a:buChar char="q"/>
            </a:pPr>
            <a:r>
              <a:rPr lang="en-US" sz="4400" b="1" dirty="0"/>
              <a:t> Other decisions – </a:t>
            </a:r>
          </a:p>
          <a:p>
            <a:pPr lvl="2">
              <a:buFont typeface="Wingdings" panose="05000000000000000000" pitchFamily="2" charset="2"/>
              <a:buChar char="§"/>
            </a:pPr>
            <a:r>
              <a:rPr lang="en-US" sz="4400" dirty="0"/>
              <a:t>Bulk Purchasing -What types of food to prioritize? </a:t>
            </a:r>
          </a:p>
          <a:p>
            <a:pPr lvl="2">
              <a:buFont typeface="Wingdings" panose="05000000000000000000" pitchFamily="2" charset="2"/>
              <a:buChar char="§"/>
            </a:pPr>
            <a:r>
              <a:rPr lang="en-US" sz="4400" dirty="0"/>
              <a:t>Confirm how funds will be reallocated if a food bank closes.</a:t>
            </a:r>
          </a:p>
          <a:p>
            <a:pPr lvl="2">
              <a:buFont typeface="Wingdings" panose="05000000000000000000" pitchFamily="2" charset="2"/>
              <a:buChar char="§"/>
            </a:pPr>
            <a:r>
              <a:rPr lang="en-US" sz="4400" dirty="0"/>
              <a:t>Confirm how to vote mid-biennium, if needed</a:t>
            </a:r>
          </a:p>
          <a:p>
            <a:pPr lvl="3">
              <a:buFont typeface="Wingdings" panose="05000000000000000000" pitchFamily="2" charset="2"/>
              <a:buChar char="§"/>
            </a:pPr>
            <a:r>
              <a:rPr lang="en-US" sz="4400" dirty="0"/>
              <a:t>#1 E-mail vote</a:t>
            </a:r>
          </a:p>
          <a:p>
            <a:pPr lvl="3">
              <a:buFont typeface="Wingdings" panose="05000000000000000000" pitchFamily="2" charset="2"/>
              <a:buChar char="§"/>
            </a:pPr>
            <a:r>
              <a:rPr lang="en-US" sz="4400" dirty="0"/>
              <a:t>#2 Conference call vote</a:t>
            </a:r>
          </a:p>
          <a:p>
            <a:pPr lvl="3">
              <a:buFont typeface="Wingdings" panose="05000000000000000000" pitchFamily="2" charset="2"/>
              <a:buChar char="§"/>
            </a:pPr>
            <a:r>
              <a:rPr lang="en-US" sz="4400" dirty="0"/>
              <a:t>#3 In-person voting meeting </a:t>
            </a:r>
          </a:p>
          <a:p>
            <a:pPr lvl="2">
              <a:buFont typeface="Wingdings" panose="05000000000000000000" pitchFamily="2" charset="2"/>
              <a:buChar char="§"/>
            </a:pPr>
            <a:endParaRPr lang="en-US" sz="1700" dirty="0"/>
          </a:p>
          <a:p>
            <a:pPr marL="0" indent="0">
              <a:buNone/>
            </a:pPr>
            <a:r>
              <a:rPr lang="en-US" sz="4400" b="1" dirty="0">
                <a:solidFill>
                  <a:schemeClr val="accent2"/>
                </a:solidFill>
              </a:rPr>
              <a:t>Vote to allocate a percentage of the whole, or specific dollar amounts. Dollar amounts will be determined once the WA state budget is final.</a:t>
            </a:r>
          </a:p>
        </p:txBody>
      </p:sp>
      <p:sp>
        <p:nvSpPr>
          <p:cNvPr id="2" name="Footer Placeholder 1">
            <a:extLst>
              <a:ext uri="{FF2B5EF4-FFF2-40B4-BE49-F238E27FC236}">
                <a16:creationId xmlns:a16="http://schemas.microsoft.com/office/drawing/2014/main" id="{4F4032EE-0F28-4AA4-BBEC-F473FD0D4BCA}"/>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415417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A50B63-C2AF-49DA-BD9B-585EEC194C9A}"/>
              </a:ext>
            </a:extLst>
          </p:cNvPr>
          <p:cNvSpPr>
            <a:spLocks noGrp="1"/>
          </p:cNvSpPr>
          <p:nvPr>
            <p:ph type="title"/>
          </p:nvPr>
        </p:nvSpPr>
        <p:spPr>
          <a:xfrm>
            <a:off x="800100" y="5252936"/>
            <a:ext cx="7543800" cy="1028715"/>
          </a:xfrm>
        </p:spPr>
        <p:txBody>
          <a:bodyPr vert="horz" lIns="91440" tIns="45720" rIns="91440" bIns="45720" rtlCol="0" anchor="ctr">
            <a:normAutofit/>
          </a:bodyPr>
          <a:lstStyle/>
          <a:p>
            <a:pPr algn="ctr"/>
            <a:r>
              <a:rPr lang="en-US" dirty="0">
                <a:solidFill>
                  <a:srgbClr val="FFFFFF"/>
                </a:solidFill>
              </a:rPr>
              <a:t>Definitions  </a:t>
            </a:r>
          </a:p>
        </p:txBody>
      </p:sp>
      <p:sp>
        <p:nvSpPr>
          <p:cNvPr id="3" name="TextBox 2">
            <a:extLst>
              <a:ext uri="{FF2B5EF4-FFF2-40B4-BE49-F238E27FC236}">
                <a16:creationId xmlns:a16="http://schemas.microsoft.com/office/drawing/2014/main" id="{0C5A7DB3-EB46-4B2A-8428-E25D72E488C5}"/>
              </a:ext>
            </a:extLst>
          </p:cNvPr>
          <p:cNvSpPr txBox="1"/>
          <p:nvPr/>
        </p:nvSpPr>
        <p:spPr>
          <a:xfrm>
            <a:off x="381000" y="344468"/>
            <a:ext cx="7962900" cy="4451268"/>
          </a:xfrm>
          <a:prstGeom prst="rect">
            <a:avLst/>
          </a:prstGeom>
        </p:spPr>
        <p:txBody>
          <a:bodyPr vert="horz" lIns="0" tIns="45720" rIns="0" bIns="45720" rtlCol="0">
            <a:normAutofit fontScale="92500" lnSpcReduction="20000"/>
          </a:bodyPr>
          <a:lstStyle/>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Indirect costs </a:t>
            </a:r>
            <a:r>
              <a:rPr lang="en-US" sz="1600" dirty="0">
                <a:solidFill>
                  <a:schemeClr val="tx1">
                    <a:lumMod val="75000"/>
                    <a:lumOff val="25000"/>
                  </a:schemeClr>
                </a:solidFill>
              </a:rPr>
              <a:t>are costs used by multiple activities, and which cannot be assigned to specific cost objects. They can be administrative or operational. </a:t>
            </a:r>
          </a:p>
          <a:p>
            <a:pPr marL="285750" indent="-285750" defTabSz="914400">
              <a:lnSpc>
                <a:spcPct val="90000"/>
              </a:lnSpc>
              <a:spcAft>
                <a:spcPts val="600"/>
              </a:spcAft>
              <a:buClr>
                <a:schemeClr val="accent1"/>
              </a:buClr>
              <a:buFont typeface="Calibri" panose="020F0502020204030204" pitchFamily="34" charset="0"/>
              <a:buChar char="o"/>
            </a:pPr>
            <a:endParaRPr lang="en-US" sz="1600" b="1"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Administration costs </a:t>
            </a:r>
            <a:r>
              <a:rPr lang="en-US" sz="1600" dirty="0">
                <a:solidFill>
                  <a:schemeClr val="tx1">
                    <a:lumMod val="75000"/>
                    <a:lumOff val="25000"/>
                  </a:schemeClr>
                </a:solidFill>
              </a:rPr>
              <a:t>are limited to 10% of the contract award. If preforming 2 functions (Contractor and distribution center) costs are limited to 15% of the contract award for administrative expenses. An additional 1% is allowable for membership dues such as Washington Food Coalition.  </a:t>
            </a:r>
          </a:p>
          <a:p>
            <a:pPr marL="285750" indent="-285750" defTabSz="914400">
              <a:lnSpc>
                <a:spcPct val="90000"/>
              </a:lnSpc>
              <a:spcAft>
                <a:spcPts val="600"/>
              </a:spcAft>
              <a:buClr>
                <a:schemeClr val="accent1"/>
              </a:buClr>
              <a:buFont typeface="Calibri" panose="020F0502020204030204" pitchFamily="34" charset="0"/>
              <a:buChar char="o"/>
            </a:pPr>
            <a:endParaRPr lang="en-US" sz="16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Food Pantry Operations </a:t>
            </a:r>
            <a:r>
              <a:rPr lang="en-US" sz="1600" dirty="0">
                <a:solidFill>
                  <a:schemeClr val="tx1">
                    <a:lumMod val="75000"/>
                    <a:lumOff val="25000"/>
                  </a:schemeClr>
                </a:solidFill>
              </a:rPr>
              <a:t>are expenses that can be direct charged to the operations of a food pantry. Examples are space, salaries, distribution, insurance, utilities, food, etc. </a:t>
            </a:r>
          </a:p>
          <a:p>
            <a:pPr marL="285750" indent="-285750" defTabSz="914400">
              <a:lnSpc>
                <a:spcPct val="90000"/>
              </a:lnSpc>
              <a:spcAft>
                <a:spcPts val="600"/>
              </a:spcAft>
              <a:buClr>
                <a:schemeClr val="accent1"/>
              </a:buClr>
              <a:buFont typeface="Calibri" panose="020F0502020204030204" pitchFamily="34" charset="0"/>
              <a:buChar char="o"/>
            </a:pPr>
            <a:endParaRPr lang="en-US" sz="16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Food Bank Operations </a:t>
            </a:r>
            <a:r>
              <a:rPr lang="en-US" sz="1600" dirty="0">
                <a:solidFill>
                  <a:schemeClr val="tx1">
                    <a:lumMod val="75000"/>
                    <a:lumOff val="25000"/>
                  </a:schemeClr>
                </a:solidFill>
              </a:rPr>
              <a:t>are expense that can be direct charged to the operations of a food bank (distribution center). Examples are space, salaries, distribution, insurance, utilities, food, etc. </a:t>
            </a:r>
          </a:p>
          <a:p>
            <a:pPr marL="285750" indent="-285750" defTabSz="914400">
              <a:lnSpc>
                <a:spcPct val="90000"/>
              </a:lnSpc>
              <a:spcAft>
                <a:spcPts val="600"/>
              </a:spcAft>
              <a:buClr>
                <a:schemeClr val="accent1"/>
              </a:buClr>
              <a:buFont typeface="Calibri" panose="020F0502020204030204" pitchFamily="34" charset="0"/>
              <a:buChar char="o"/>
            </a:pPr>
            <a:endParaRPr lang="en-US" sz="16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Equipment costs </a:t>
            </a:r>
            <a:r>
              <a:rPr lang="en-US" sz="1600" dirty="0">
                <a:solidFill>
                  <a:schemeClr val="tx1">
                    <a:lumMod val="75000"/>
                    <a:lumOff val="25000"/>
                  </a:schemeClr>
                </a:solidFill>
              </a:rPr>
              <a:t>are any tangible nonexpendable personal property with a useful life of more than one year. Examples are a refrigerator, forklift, truck, lift gate, etc. </a:t>
            </a:r>
          </a:p>
          <a:p>
            <a:pPr marL="285750" indent="-285750" defTabSz="914400">
              <a:lnSpc>
                <a:spcPct val="90000"/>
              </a:lnSpc>
              <a:spcAft>
                <a:spcPts val="600"/>
              </a:spcAft>
              <a:buClr>
                <a:schemeClr val="accent1"/>
              </a:buClr>
              <a:buFont typeface="Calibri" panose="020F0502020204030204" pitchFamily="34" charset="0"/>
              <a:buChar char="o"/>
            </a:pPr>
            <a:endParaRPr lang="en-US" sz="1600" b="1"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o"/>
            </a:pPr>
            <a:r>
              <a:rPr lang="en-US" sz="1600" b="1" dirty="0">
                <a:solidFill>
                  <a:schemeClr val="tx1">
                    <a:lumMod val="75000"/>
                    <a:lumOff val="25000"/>
                  </a:schemeClr>
                </a:solidFill>
              </a:rPr>
              <a:t>SDN (Special Dietary Needs) Food SDN </a:t>
            </a:r>
            <a:r>
              <a:rPr lang="en-US" sz="1600" dirty="0">
                <a:solidFill>
                  <a:schemeClr val="tx1">
                    <a:lumMod val="75000"/>
                    <a:lumOff val="25000"/>
                  </a:schemeClr>
                </a:solidFill>
              </a:rPr>
              <a:t>- Special needs populations may include infants, children with disabilities, pregnant and lactating women, people with chronic diseases, people with acquired immune deficiency syndrome, people with lactose intolerance, people with chewing difficulties, alcoholics, intravenous drug users, and people with cultural food preferences</a:t>
            </a:r>
          </a:p>
          <a:p>
            <a:pPr marL="285750" indent="-285750" defTabSz="914400">
              <a:lnSpc>
                <a:spcPct val="90000"/>
              </a:lnSpc>
              <a:spcAft>
                <a:spcPts val="600"/>
              </a:spcAft>
              <a:buClr>
                <a:schemeClr val="accent1"/>
              </a:buClr>
              <a:buFont typeface="Calibri" panose="020F0502020204030204" pitchFamily="34" charset="0"/>
              <a:buChar char="o"/>
            </a:pPr>
            <a:endParaRPr lang="en-US" sz="16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9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C6DCC64-B08E-428E-8C53-351C0897F584}"/>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a:spcAft>
                <a:spcPts val="600"/>
              </a:spcAft>
              <a:defRPr/>
            </a:pPr>
            <a:r>
              <a:rPr lang="en-US" kern="1200" cap="all" baseline="0">
                <a:solidFill>
                  <a:srgbClr val="FFFFFF"/>
                </a:solidFill>
                <a:latin typeface="+mn-lt"/>
                <a:ea typeface="+mn-ea"/>
                <a:cs typeface="+mn-cs"/>
              </a:rPr>
              <a:t>WFC March 21</a:t>
            </a:r>
          </a:p>
        </p:txBody>
      </p:sp>
    </p:spTree>
    <p:extLst>
      <p:ext uri="{BB962C8B-B14F-4D97-AF65-F5344CB8AC3E}">
        <p14:creationId xmlns:p14="http://schemas.microsoft.com/office/powerpoint/2010/main" val="389707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gets a Vote?  </a:t>
            </a:r>
          </a:p>
        </p:txBody>
      </p:sp>
      <p:sp>
        <p:nvSpPr>
          <p:cNvPr id="3" name="Content Placeholder 2"/>
          <p:cNvSpPr>
            <a:spLocks noGrp="1"/>
          </p:cNvSpPr>
          <p:nvPr>
            <p:ph idx="1"/>
          </p:nvPr>
        </p:nvSpPr>
        <p:spPr>
          <a:xfrm>
            <a:off x="838199" y="1845734"/>
            <a:ext cx="7543801" cy="4023360"/>
          </a:xfrm>
        </p:spPr>
        <p:txBody>
          <a:bodyPr>
            <a:normAutofit/>
          </a:bodyPr>
          <a:lstStyle/>
          <a:p>
            <a:r>
              <a:rPr lang="en-US" b="1" dirty="0"/>
              <a:t>Votes may be permitted as follows</a:t>
            </a:r>
            <a:r>
              <a:rPr lang="en-US" dirty="0"/>
              <a:t>:</a:t>
            </a:r>
          </a:p>
          <a:p>
            <a:pPr>
              <a:buFont typeface="Arial" panose="020B0604020202020204" pitchFamily="34" charset="0"/>
              <a:buChar char="•"/>
            </a:pPr>
            <a:r>
              <a:rPr lang="en-US" dirty="0"/>
              <a:t>Each separate organization gets a vote (an organization might have more than one site)</a:t>
            </a:r>
          </a:p>
          <a:p>
            <a:pPr>
              <a:buFont typeface="Arial" panose="020B0604020202020204" pitchFamily="34" charset="0"/>
              <a:buChar char="•"/>
            </a:pPr>
            <a:r>
              <a:rPr lang="en-US" dirty="0"/>
              <a:t>Each food pantry </a:t>
            </a:r>
            <a:r>
              <a:rPr lang="en-US" b="1" dirty="0"/>
              <a:t>site</a:t>
            </a:r>
            <a:r>
              <a:rPr lang="en-US" dirty="0"/>
              <a:t> gets a vote</a:t>
            </a:r>
          </a:p>
          <a:p>
            <a:pPr>
              <a:buFont typeface="Arial" panose="020B0604020202020204" pitchFamily="34" charset="0"/>
              <a:buChar char="•"/>
            </a:pPr>
            <a:r>
              <a:rPr lang="en-US" dirty="0"/>
              <a:t>Food Bank Distribution Centers are </a:t>
            </a:r>
            <a:r>
              <a:rPr lang="en-US" b="1" dirty="0"/>
              <a:t>not</a:t>
            </a:r>
            <a:r>
              <a:rPr lang="en-US" dirty="0"/>
              <a:t> allowed a vote.</a:t>
            </a:r>
          </a:p>
          <a:p>
            <a:pPr>
              <a:buFont typeface="Arial" panose="020B0604020202020204" pitchFamily="34" charset="0"/>
              <a:buChar char="•"/>
            </a:pPr>
            <a:r>
              <a:rPr lang="en-US" dirty="0"/>
              <a:t>The Lead Contractor (which might also serve as a Food Bank Distribution Center) may vote on everything other than who should be the Lead Contractor.</a:t>
            </a:r>
          </a:p>
          <a:p>
            <a:pPr lvl="1">
              <a:buFont typeface="Arial" panose="020B0604020202020204" pitchFamily="34" charset="0"/>
              <a:buChar char="•"/>
            </a:pPr>
            <a:r>
              <a:rPr lang="en-US" dirty="0"/>
              <a:t>If the Lead Contractor is also a food pantry, then they may only get one vote.</a:t>
            </a:r>
          </a:p>
          <a:p>
            <a:pPr lvl="1">
              <a:buFont typeface="Arial" panose="020B0604020202020204" pitchFamily="34" charset="0"/>
              <a:buChar char="•"/>
            </a:pPr>
            <a:r>
              <a:rPr lang="en-US" dirty="0"/>
              <a:t>WSDA will cast a deciding vote if there are not enough eligible votes for determining a 2/3 majority (i.e., there are less than 3 votes in the County)</a:t>
            </a:r>
          </a:p>
          <a:p>
            <a:endParaRPr lang="en-US" dirty="0"/>
          </a:p>
        </p:txBody>
      </p:sp>
      <p:pic>
        <p:nvPicPr>
          <p:cNvPr id="4" name="Picture 3">
            <a:extLst>
              <a:ext uri="{FF2B5EF4-FFF2-40B4-BE49-F238E27FC236}">
                <a16:creationId xmlns:a16="http://schemas.microsoft.com/office/drawing/2014/main" id="{F412E911-0375-4491-8368-AA75A20FE8E6}"/>
              </a:ext>
            </a:extLst>
          </p:cNvPr>
          <p:cNvPicPr>
            <a:picLocks noChangeAspect="1"/>
          </p:cNvPicPr>
          <p:nvPr/>
        </p:nvPicPr>
        <p:blipFill>
          <a:blip r:embed="rId3"/>
          <a:stretch>
            <a:fillRect/>
          </a:stretch>
        </p:blipFill>
        <p:spPr>
          <a:xfrm>
            <a:off x="5791200" y="453182"/>
            <a:ext cx="1676400" cy="1117600"/>
          </a:xfrm>
          <a:prstGeom prst="rect">
            <a:avLst/>
          </a:prstGeom>
        </p:spPr>
      </p:pic>
      <p:sp>
        <p:nvSpPr>
          <p:cNvPr id="5" name="Footer Placeholder 4">
            <a:extLst>
              <a:ext uri="{FF2B5EF4-FFF2-40B4-BE49-F238E27FC236}">
                <a16:creationId xmlns:a16="http://schemas.microsoft.com/office/drawing/2014/main" id="{0CC77D95-849C-420D-8D9F-14A2F9C2C17C}"/>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367397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6016-B69C-41A3-8450-AA7853625FBA}"/>
              </a:ext>
            </a:extLst>
          </p:cNvPr>
          <p:cNvSpPr>
            <a:spLocks noGrp="1"/>
          </p:cNvSpPr>
          <p:nvPr>
            <p:ph type="title"/>
          </p:nvPr>
        </p:nvSpPr>
        <p:spPr>
          <a:xfrm>
            <a:off x="609600" y="286604"/>
            <a:ext cx="7757160" cy="1450757"/>
          </a:xfrm>
        </p:spPr>
        <p:txBody>
          <a:bodyPr>
            <a:normAutofit/>
          </a:bodyPr>
          <a:lstStyle/>
          <a:p>
            <a:r>
              <a:rPr lang="en-US" dirty="0"/>
              <a:t>How Counties Divide </a:t>
            </a:r>
            <a:br>
              <a:rPr lang="en-US" dirty="0"/>
            </a:br>
            <a:r>
              <a:rPr lang="en-US" dirty="0"/>
              <a:t>their Funds: -</a:t>
            </a:r>
            <a:endParaRPr lang="en-US" dirty="0">
              <a:solidFill>
                <a:srgbClr val="FF0000"/>
              </a:solidFill>
            </a:endParaRPr>
          </a:p>
        </p:txBody>
      </p:sp>
      <p:sp>
        <p:nvSpPr>
          <p:cNvPr id="4" name="TextBox 3">
            <a:extLst>
              <a:ext uri="{FF2B5EF4-FFF2-40B4-BE49-F238E27FC236}">
                <a16:creationId xmlns:a16="http://schemas.microsoft.com/office/drawing/2014/main" id="{5235F62A-AFB5-4675-9092-55C898838EC8}"/>
              </a:ext>
            </a:extLst>
          </p:cNvPr>
          <p:cNvSpPr txBox="1"/>
          <p:nvPr/>
        </p:nvSpPr>
        <p:spPr>
          <a:xfrm>
            <a:off x="609600" y="1900136"/>
            <a:ext cx="3733800" cy="2031325"/>
          </a:xfrm>
          <a:prstGeom prst="rect">
            <a:avLst/>
          </a:prstGeom>
          <a:noFill/>
        </p:spPr>
        <p:txBody>
          <a:bodyPr wrap="square" rtlCol="0">
            <a:spAutoFit/>
          </a:bodyPr>
          <a:lstStyle/>
          <a:p>
            <a:r>
              <a:rPr lang="en-US" u="sng" dirty="0"/>
              <a:t>Example #1</a:t>
            </a:r>
            <a:r>
              <a:rPr lang="en-US" dirty="0"/>
              <a:t>	</a:t>
            </a:r>
          </a:p>
          <a:p>
            <a:r>
              <a:rPr lang="en-US" dirty="0"/>
              <a:t>Contractor admin			10%</a:t>
            </a:r>
          </a:p>
          <a:p>
            <a:r>
              <a:rPr lang="en-US" dirty="0"/>
              <a:t>WFC 					  1%</a:t>
            </a:r>
          </a:p>
          <a:p>
            <a:r>
              <a:rPr lang="en-US" dirty="0"/>
              <a:t>Food Pantries                            54%</a:t>
            </a:r>
          </a:p>
          <a:p>
            <a:r>
              <a:rPr lang="en-US" dirty="0"/>
              <a:t>Food Bank Operations 		35%</a:t>
            </a:r>
          </a:p>
          <a:p>
            <a:r>
              <a:rPr lang="en-US" dirty="0"/>
              <a:t>	</a:t>
            </a:r>
          </a:p>
          <a:p>
            <a:r>
              <a:rPr lang="en-US" dirty="0"/>
              <a:t>	</a:t>
            </a:r>
          </a:p>
        </p:txBody>
      </p:sp>
      <p:sp>
        <p:nvSpPr>
          <p:cNvPr id="5" name="TextBox 4">
            <a:extLst>
              <a:ext uri="{FF2B5EF4-FFF2-40B4-BE49-F238E27FC236}">
                <a16:creationId xmlns:a16="http://schemas.microsoft.com/office/drawing/2014/main" id="{DA162AEF-7988-4352-83BC-935AC3BD22D0}"/>
              </a:ext>
            </a:extLst>
          </p:cNvPr>
          <p:cNvSpPr txBox="1"/>
          <p:nvPr/>
        </p:nvSpPr>
        <p:spPr>
          <a:xfrm>
            <a:off x="4739642" y="1937212"/>
            <a:ext cx="4114802" cy="4801314"/>
          </a:xfrm>
          <a:prstGeom prst="rect">
            <a:avLst/>
          </a:prstGeom>
          <a:noFill/>
        </p:spPr>
        <p:txBody>
          <a:bodyPr wrap="square" rtlCol="0">
            <a:spAutoFit/>
          </a:bodyPr>
          <a:lstStyle/>
          <a:p>
            <a:r>
              <a:rPr lang="en-US" u="sng" dirty="0"/>
              <a:t>Example #2</a:t>
            </a:r>
            <a:r>
              <a:rPr lang="en-US" dirty="0"/>
              <a:t>	</a:t>
            </a:r>
          </a:p>
          <a:p>
            <a:r>
              <a:rPr lang="en-US" dirty="0"/>
              <a:t>Contractor admin			 10%</a:t>
            </a:r>
          </a:p>
          <a:p>
            <a:r>
              <a:rPr lang="en-US" dirty="0"/>
              <a:t>Food Pantries	                           69%</a:t>
            </a:r>
          </a:p>
          <a:p>
            <a:r>
              <a:rPr lang="en-US" dirty="0"/>
              <a:t>Equipment	                           20%</a:t>
            </a:r>
          </a:p>
          <a:p>
            <a:r>
              <a:rPr lang="en-US" dirty="0"/>
              <a:t>WFC dues                                      1%	</a:t>
            </a:r>
          </a:p>
          <a:p>
            <a:endParaRPr lang="en-US" dirty="0"/>
          </a:p>
          <a:p>
            <a:endParaRPr lang="en-US" dirty="0"/>
          </a:p>
          <a:p>
            <a:r>
              <a:rPr lang="en-US" u="sng" dirty="0"/>
              <a:t>Example #4</a:t>
            </a:r>
          </a:p>
          <a:p>
            <a:r>
              <a:rPr lang="en-US" dirty="0"/>
              <a:t>Contractor Admin                       10%</a:t>
            </a:r>
          </a:p>
          <a:p>
            <a:r>
              <a:rPr lang="en-US" dirty="0"/>
              <a:t>Food Bank Operations #1	  75%</a:t>
            </a:r>
          </a:p>
          <a:p>
            <a:r>
              <a:rPr lang="en-US" dirty="0"/>
              <a:t>Food Bank Operations #2          10%</a:t>
            </a:r>
          </a:p>
          <a:p>
            <a:r>
              <a:rPr lang="en-US" dirty="0"/>
              <a:t>SDN                                                 5%</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A529E68-BEFD-4E07-9612-DBD7444273B3}"/>
              </a:ext>
            </a:extLst>
          </p:cNvPr>
          <p:cNvSpPr txBox="1"/>
          <p:nvPr/>
        </p:nvSpPr>
        <p:spPr>
          <a:xfrm>
            <a:off x="609600" y="3886200"/>
            <a:ext cx="3352800" cy="2031325"/>
          </a:xfrm>
          <a:prstGeom prst="rect">
            <a:avLst/>
          </a:prstGeom>
          <a:noFill/>
        </p:spPr>
        <p:txBody>
          <a:bodyPr wrap="square" rtlCol="0">
            <a:spAutoFit/>
          </a:bodyPr>
          <a:lstStyle/>
          <a:p>
            <a:r>
              <a:rPr lang="en-US" u="sng" dirty="0"/>
              <a:t>Example #3</a:t>
            </a:r>
            <a:r>
              <a:rPr lang="en-US" dirty="0"/>
              <a:t>	</a:t>
            </a:r>
          </a:p>
          <a:p>
            <a:r>
              <a:rPr lang="en-US" dirty="0"/>
              <a:t>Contractor Admin	                10%</a:t>
            </a:r>
          </a:p>
          <a:p>
            <a:r>
              <a:rPr lang="en-US" dirty="0"/>
              <a:t>Food Pantries                         46.4%</a:t>
            </a:r>
          </a:p>
          <a:p>
            <a:r>
              <a:rPr lang="en-US" dirty="0"/>
              <a:t>Food Bank Operations          49.9%</a:t>
            </a:r>
          </a:p>
          <a:p>
            <a:r>
              <a:rPr lang="en-US" dirty="0"/>
              <a:t>WFC 	                                    .7%</a:t>
            </a:r>
          </a:p>
          <a:p>
            <a:r>
              <a:rPr lang="en-US" dirty="0"/>
              <a:t>	</a:t>
            </a:r>
          </a:p>
          <a:p>
            <a:r>
              <a:rPr lang="en-US" dirty="0"/>
              <a:t>	</a:t>
            </a:r>
          </a:p>
        </p:txBody>
      </p:sp>
      <p:pic>
        <p:nvPicPr>
          <p:cNvPr id="3" name="Picture 2">
            <a:extLst>
              <a:ext uri="{FF2B5EF4-FFF2-40B4-BE49-F238E27FC236}">
                <a16:creationId xmlns:a16="http://schemas.microsoft.com/office/drawing/2014/main" id="{CDAFAFF1-7574-4851-BD55-B55341F85E11}"/>
              </a:ext>
            </a:extLst>
          </p:cNvPr>
          <p:cNvPicPr>
            <a:picLocks noChangeAspect="1"/>
          </p:cNvPicPr>
          <p:nvPr/>
        </p:nvPicPr>
        <p:blipFill>
          <a:blip r:embed="rId3"/>
          <a:stretch>
            <a:fillRect/>
          </a:stretch>
        </p:blipFill>
        <p:spPr>
          <a:xfrm>
            <a:off x="5852160" y="20320"/>
            <a:ext cx="2682240" cy="1650608"/>
          </a:xfrm>
          <a:prstGeom prst="rect">
            <a:avLst/>
          </a:prstGeom>
        </p:spPr>
      </p:pic>
      <p:sp>
        <p:nvSpPr>
          <p:cNvPr id="7" name="Footer Placeholder 6">
            <a:extLst>
              <a:ext uri="{FF2B5EF4-FFF2-40B4-BE49-F238E27FC236}">
                <a16:creationId xmlns:a16="http://schemas.microsoft.com/office/drawing/2014/main" id="{2AD59DF2-0337-4940-B29E-DBEC7D92E750}"/>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304246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581406" y="286603"/>
            <a:ext cx="5225033" cy="1450757"/>
          </a:xfrm>
        </p:spPr>
        <p:txBody>
          <a:bodyPr>
            <a:normAutofit/>
          </a:bodyPr>
          <a:lstStyle/>
          <a:p>
            <a:r>
              <a:rPr lang="en-US" altLang="en-US" dirty="0">
                <a:solidFill>
                  <a:schemeClr val="accent2"/>
                </a:solidFill>
              </a:rPr>
              <a:t>Eligibility of Subcontractors:</a:t>
            </a:r>
          </a:p>
        </p:txBody>
      </p:sp>
      <p:sp>
        <p:nvSpPr>
          <p:cNvPr id="21507" name="Rectangle 3"/>
          <p:cNvSpPr>
            <a:spLocks noGrp="1" noChangeArrowheads="1"/>
          </p:cNvSpPr>
          <p:nvPr>
            <p:ph idx="1"/>
          </p:nvPr>
        </p:nvSpPr>
        <p:spPr>
          <a:xfrm>
            <a:off x="581406" y="1676400"/>
            <a:ext cx="5225033" cy="5148510"/>
          </a:xfrm>
        </p:spPr>
        <p:txBody>
          <a:bodyPr>
            <a:noAutofit/>
          </a:bodyPr>
          <a:lstStyle/>
          <a:p>
            <a:pPr eaLnBrk="1" hangingPunct="1">
              <a:defRPr/>
            </a:pPr>
            <a:r>
              <a:rPr lang="en-US" altLang="en-US" sz="1400" dirty="0"/>
              <a:t>Subcontractors are not duplicating services? </a:t>
            </a:r>
          </a:p>
          <a:p>
            <a:pPr lvl="1">
              <a:buFont typeface="Courier New" panose="02070309020205020404" pitchFamily="49" charset="0"/>
              <a:buChar char="o"/>
              <a:defRPr/>
            </a:pPr>
            <a:r>
              <a:rPr lang="en-US" altLang="en-US" sz="1400" dirty="0"/>
              <a:t>The only way to </a:t>
            </a:r>
            <a:r>
              <a:rPr lang="en-US" altLang="en-US" sz="1400" b="1" dirty="0"/>
              <a:t>prevent an otherwise eligible organization </a:t>
            </a:r>
            <a:r>
              <a:rPr lang="en-US" altLang="en-US" sz="1400" dirty="0"/>
              <a:t>from participating in EFAP is </a:t>
            </a:r>
            <a:r>
              <a:rPr lang="en-US" altLang="en-US" sz="1400" b="1" dirty="0"/>
              <a:t>if they are duplicating services </a:t>
            </a:r>
            <a:r>
              <a:rPr lang="en-US" altLang="en-US" sz="1400" dirty="0"/>
              <a:t>already provided by other EFAP organizations. In this case, an organization is voted by 2/3 of eligible voters to be duplicating service and can not participate. </a:t>
            </a:r>
          </a:p>
          <a:p>
            <a:pPr lvl="2">
              <a:buFont typeface="Courier New" panose="02070309020205020404" pitchFamily="49" charset="0"/>
              <a:buChar char="o"/>
              <a:defRPr/>
            </a:pPr>
            <a:r>
              <a:rPr lang="en-US" altLang="en-US" dirty="0"/>
              <a:t>Duplicating services could mean, </a:t>
            </a:r>
            <a:r>
              <a:rPr lang="en-US" altLang="en-US" b="1" dirty="0"/>
              <a:t>serving the same population, serving on the same days, or providing services already available through existing EFAP food pantries</a:t>
            </a:r>
            <a:r>
              <a:rPr lang="en-US" altLang="en-US" dirty="0"/>
              <a:t>.  </a:t>
            </a:r>
          </a:p>
          <a:p>
            <a:pPr eaLnBrk="1" hangingPunct="1">
              <a:defRPr/>
            </a:pPr>
            <a:r>
              <a:rPr lang="en-US" altLang="en-US" sz="1400" dirty="0"/>
              <a:t>Look at subcontractor’s contracts and required materials for more detail. </a:t>
            </a:r>
          </a:p>
          <a:p>
            <a:pPr lvl="2">
              <a:buFont typeface="Courier New" panose="02070309020205020404" pitchFamily="49" charset="0"/>
              <a:buChar char="o"/>
              <a:defRPr/>
            </a:pPr>
            <a:r>
              <a:rPr lang="en-US" altLang="en-US" dirty="0"/>
              <a:t>The food pantry has been </a:t>
            </a:r>
            <a:r>
              <a:rPr lang="en-US" altLang="en-US" b="1" dirty="0"/>
              <a:t>active for at least one year prior </a:t>
            </a:r>
            <a:r>
              <a:rPr lang="en-US" altLang="en-US" dirty="0"/>
              <a:t>to the start of the contract</a:t>
            </a:r>
          </a:p>
          <a:p>
            <a:pPr lvl="2">
              <a:buFont typeface="Courier New" panose="02070309020205020404" pitchFamily="49" charset="0"/>
              <a:buChar char="o"/>
              <a:defRPr/>
            </a:pPr>
            <a:r>
              <a:rPr lang="en-US" altLang="en-US" dirty="0"/>
              <a:t>The Food Pantry has to have been </a:t>
            </a:r>
            <a:r>
              <a:rPr lang="en-US" altLang="en-US" b="1" dirty="0"/>
              <a:t>distributing food</a:t>
            </a:r>
            <a:r>
              <a:rPr lang="en-US" altLang="en-US" dirty="0"/>
              <a:t>, and engaging in </a:t>
            </a:r>
            <a:r>
              <a:rPr lang="en-US" altLang="en-US" b="1" dirty="0"/>
              <a:t>client data collection </a:t>
            </a:r>
            <a:r>
              <a:rPr lang="en-US" altLang="en-US" dirty="0"/>
              <a:t>practices, and has had </a:t>
            </a:r>
            <a:r>
              <a:rPr lang="en-US" altLang="en-US" b="1" dirty="0"/>
              <a:t>set hours of operation</a:t>
            </a:r>
            <a:r>
              <a:rPr lang="en-US" altLang="en-US" dirty="0"/>
              <a:t> for the duration of the year.</a:t>
            </a:r>
          </a:p>
          <a:p>
            <a:pPr lvl="2">
              <a:buFont typeface="Courier New" panose="02070309020205020404" pitchFamily="49" charset="0"/>
              <a:buChar char="o"/>
              <a:defRPr/>
            </a:pPr>
            <a:r>
              <a:rPr lang="en-US" altLang="en-US" dirty="0"/>
              <a:t>The food pantry must have </a:t>
            </a:r>
            <a:r>
              <a:rPr lang="en-US" altLang="en-US" b="1" dirty="0"/>
              <a:t>adequate facilities</a:t>
            </a:r>
            <a:r>
              <a:rPr lang="en-US" altLang="en-US" dirty="0"/>
              <a:t> and is subject to a site visit in advance. </a:t>
            </a:r>
          </a:p>
          <a:p>
            <a:pPr lvl="2">
              <a:buFont typeface="Courier New" panose="02070309020205020404" pitchFamily="49" charset="0"/>
              <a:buChar char="o"/>
              <a:defRPr/>
            </a:pPr>
            <a:r>
              <a:rPr lang="en-US" altLang="en-US" dirty="0"/>
              <a:t>A </a:t>
            </a:r>
            <a:r>
              <a:rPr lang="en-US" altLang="en-US" b="1" dirty="0"/>
              <a:t>501 c 3 organization as determined by the IRS</a:t>
            </a:r>
            <a:r>
              <a:rPr lang="en-US" altLang="en-US" dirty="0"/>
              <a:t>, is a public agency, or a recognized tribe with active status for at least one year.</a:t>
            </a:r>
          </a:p>
          <a:p>
            <a:pPr lvl="2">
              <a:buFont typeface="Courier New" panose="02070309020205020404" pitchFamily="49" charset="0"/>
              <a:buChar char="o"/>
              <a:defRPr/>
            </a:pPr>
            <a:r>
              <a:rPr lang="en-US" altLang="en-US" dirty="0"/>
              <a:t>Registered with WA Secretary of State</a:t>
            </a:r>
          </a:p>
        </p:txBody>
      </p:sp>
      <p:sp>
        <p:nvSpPr>
          <p:cNvPr id="2" name="Footer Placeholder 1">
            <a:extLst>
              <a:ext uri="{FF2B5EF4-FFF2-40B4-BE49-F238E27FC236}">
                <a16:creationId xmlns:a16="http://schemas.microsoft.com/office/drawing/2014/main" id="{C3717E6C-7ACB-4EC1-9D3E-FC022A899EA4}"/>
              </a:ext>
            </a:extLst>
          </p:cNvPr>
          <p:cNvSpPr>
            <a:spLocks noGrp="1"/>
          </p:cNvSpPr>
          <p:nvPr>
            <p:ph type="ftr" sz="quarter" idx="11"/>
          </p:nvPr>
        </p:nvSpPr>
        <p:spPr>
          <a:xfrm>
            <a:off x="783152" y="6459785"/>
            <a:ext cx="4725223" cy="365125"/>
          </a:xfrm>
        </p:spPr>
        <p:txBody>
          <a:bodyPr>
            <a:normAutofit/>
          </a:bodyPr>
          <a:lstStyle/>
          <a:p>
            <a:pPr algn="l">
              <a:spcAft>
                <a:spcPts val="600"/>
              </a:spcAft>
              <a:defRPr/>
            </a:pPr>
            <a:r>
              <a:rPr lang="en-US" dirty="0">
                <a:solidFill>
                  <a:schemeClr val="tx2"/>
                </a:solidFill>
              </a:rPr>
              <a:t>WFC March 21</a:t>
            </a:r>
          </a:p>
        </p:txBody>
      </p:sp>
      <p:sp>
        <p:nvSpPr>
          <p:cNvPr id="75" name="Rectangle 7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743199" y="286603"/>
            <a:ext cx="5063240" cy="1450757"/>
          </a:xfrm>
        </p:spPr>
        <p:txBody>
          <a:bodyPr>
            <a:normAutofit/>
          </a:bodyPr>
          <a:lstStyle/>
          <a:p>
            <a:pPr eaLnBrk="1" hangingPunct="1"/>
            <a:r>
              <a:rPr lang="en-US" altLang="en-US">
                <a:solidFill>
                  <a:schemeClr val="accent2"/>
                </a:solidFill>
              </a:rPr>
              <a:t>Contract Types with Subcontractors </a:t>
            </a:r>
          </a:p>
        </p:txBody>
      </p:sp>
      <p:sp>
        <p:nvSpPr>
          <p:cNvPr id="8195" name="Rectangle 3"/>
          <p:cNvSpPr>
            <a:spLocks noGrp="1" noChangeArrowheads="1"/>
          </p:cNvSpPr>
          <p:nvPr>
            <p:ph idx="1"/>
          </p:nvPr>
        </p:nvSpPr>
        <p:spPr>
          <a:xfrm>
            <a:off x="783153" y="2023962"/>
            <a:ext cx="5023286" cy="4435823"/>
          </a:xfrm>
        </p:spPr>
        <p:txBody>
          <a:bodyPr>
            <a:normAutofit/>
          </a:bodyPr>
          <a:lstStyle/>
          <a:p>
            <a:pPr eaLnBrk="1" hangingPunct="1">
              <a:defRPr/>
            </a:pPr>
            <a:r>
              <a:rPr lang="en-US" altLang="en-US" b="1" dirty="0"/>
              <a:t>1. Reimbursement Contract</a:t>
            </a:r>
          </a:p>
          <a:p>
            <a:pPr lvl="1" eaLnBrk="1" hangingPunct="1">
              <a:defRPr/>
            </a:pPr>
            <a:r>
              <a:rPr lang="en-US" altLang="en-US" dirty="0"/>
              <a:t>Food Pantry is reimbursed directly for allowable expenditures.</a:t>
            </a:r>
          </a:p>
          <a:p>
            <a:pPr lvl="1" eaLnBrk="1" hangingPunct="1">
              <a:defRPr/>
            </a:pPr>
            <a:r>
              <a:rPr lang="en-US" altLang="en-US" dirty="0"/>
              <a:t>Must have adequate accounting procedures and internal control measures</a:t>
            </a:r>
          </a:p>
          <a:p>
            <a:pPr lvl="1" eaLnBrk="1" hangingPunct="1">
              <a:defRPr/>
            </a:pPr>
            <a:r>
              <a:rPr lang="en-US" altLang="en-US" dirty="0"/>
              <a:t>Fidelity/employee dishonesty insurance</a:t>
            </a:r>
          </a:p>
          <a:p>
            <a:pPr lvl="1" eaLnBrk="1" hangingPunct="1">
              <a:defRPr/>
            </a:pPr>
            <a:r>
              <a:rPr lang="en-US" altLang="en-US" dirty="0"/>
              <a:t>Submit an Audit or Accounting System Verification Form </a:t>
            </a:r>
          </a:p>
          <a:p>
            <a:pPr eaLnBrk="1" hangingPunct="1">
              <a:buFont typeface="Wingdings" panose="05000000000000000000" pitchFamily="2" charset="2"/>
              <a:buNone/>
              <a:defRPr/>
            </a:pPr>
            <a:r>
              <a:rPr lang="en-US" altLang="en-US" dirty="0"/>
              <a:t>	</a:t>
            </a:r>
            <a:r>
              <a:rPr lang="en-US" altLang="en-US" b="1" dirty="0"/>
              <a:t> 2. Food/Supplies Contract Only</a:t>
            </a:r>
          </a:p>
          <a:p>
            <a:pPr eaLnBrk="1" hangingPunct="1">
              <a:defRPr/>
            </a:pPr>
            <a:r>
              <a:rPr lang="en-US" altLang="en-US" dirty="0"/>
              <a:t>Contractor pays vendors directly on program’s behalf.</a:t>
            </a:r>
          </a:p>
          <a:p>
            <a:pPr lvl="1" eaLnBrk="1" hangingPunct="1">
              <a:buClr>
                <a:srgbClr val="93B68C"/>
              </a:buClr>
              <a:buFont typeface="Wingdings" panose="05000000000000000000" pitchFamily="2" charset="2"/>
              <a:buNone/>
              <a:defRPr/>
            </a:pPr>
            <a:endParaRPr lang="en-US" altLang="en-US" dirty="0"/>
          </a:p>
        </p:txBody>
      </p:sp>
      <p:sp>
        <p:nvSpPr>
          <p:cNvPr id="2" name="Footer Placeholder 1">
            <a:extLst>
              <a:ext uri="{FF2B5EF4-FFF2-40B4-BE49-F238E27FC236}">
                <a16:creationId xmlns:a16="http://schemas.microsoft.com/office/drawing/2014/main" id="{E53441AC-B90E-4F9B-84C3-718CFDF2C9CA}"/>
              </a:ext>
            </a:extLst>
          </p:cNvPr>
          <p:cNvSpPr>
            <a:spLocks noGrp="1"/>
          </p:cNvSpPr>
          <p:nvPr>
            <p:ph type="ftr" sz="quarter" idx="11"/>
          </p:nvPr>
        </p:nvSpPr>
        <p:spPr>
          <a:xfrm>
            <a:off x="783152" y="6459785"/>
            <a:ext cx="4725223" cy="365125"/>
          </a:xfrm>
        </p:spPr>
        <p:txBody>
          <a:bodyPr>
            <a:normAutofit/>
          </a:bodyPr>
          <a:lstStyle/>
          <a:p>
            <a:pPr algn="l">
              <a:spcAft>
                <a:spcPts val="600"/>
              </a:spcAft>
              <a:defRPr/>
            </a:pPr>
            <a:r>
              <a:rPr lang="en-US">
                <a:solidFill>
                  <a:schemeClr val="tx2"/>
                </a:solidFill>
              </a:rPr>
              <a:t>WFC March 21</a:t>
            </a:r>
          </a:p>
        </p:txBody>
      </p:sp>
      <p:sp>
        <p:nvSpPr>
          <p:cNvPr id="201" name="Rectangle 20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Rectangle 20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8229600" cy="944563"/>
          </a:xfrm>
        </p:spPr>
        <p:txBody>
          <a:bodyPr>
            <a:normAutofit fontScale="90000"/>
          </a:bodyPr>
          <a:lstStyle/>
          <a:p>
            <a:pPr eaLnBrk="1" hangingPunct="1"/>
            <a:r>
              <a:rPr lang="en-US" altLang="en-US" sz="4400" dirty="0"/>
              <a:t>Examples of Funding Options for Food Pantries</a:t>
            </a:r>
          </a:p>
        </p:txBody>
      </p:sp>
      <p:sp>
        <p:nvSpPr>
          <p:cNvPr id="2" name="Content Placeholder 1"/>
          <p:cNvSpPr>
            <a:spLocks noGrp="1"/>
          </p:cNvSpPr>
          <p:nvPr>
            <p:ph idx="1"/>
          </p:nvPr>
        </p:nvSpPr>
        <p:spPr>
          <a:xfrm>
            <a:off x="914400" y="1828800"/>
            <a:ext cx="7635241" cy="4023360"/>
          </a:xfrm>
        </p:spPr>
        <p:txBody>
          <a:bodyPr>
            <a:noAutofit/>
          </a:bodyPr>
          <a:lstStyle/>
          <a:p>
            <a:pPr marL="0" indent="0">
              <a:buNone/>
            </a:pPr>
            <a:r>
              <a:rPr lang="en-US" b="1" dirty="0">
                <a:solidFill>
                  <a:schemeClr val="accent2"/>
                </a:solidFill>
              </a:rPr>
              <a:t>Determine funding formula for individual food pantry allocations.</a:t>
            </a:r>
            <a:r>
              <a:rPr lang="en-US" b="1" u="sng" dirty="0">
                <a:solidFill>
                  <a:schemeClr val="accent2"/>
                </a:solidFill>
              </a:rPr>
              <a:t> These have been voted upon.</a:t>
            </a:r>
          </a:p>
          <a:p>
            <a:pPr marL="0" indent="0">
              <a:buNone/>
            </a:pPr>
            <a:r>
              <a:rPr lang="en-US" sz="1400" b="1" dirty="0">
                <a:solidFill>
                  <a:schemeClr val="tx1"/>
                </a:solidFill>
              </a:rPr>
              <a:t>Seattle</a:t>
            </a:r>
            <a:r>
              <a:rPr lang="en-US" sz="1400" dirty="0">
                <a:solidFill>
                  <a:schemeClr val="tx1"/>
                </a:solidFill>
              </a:rPr>
              <a:t>: Using a $1,500 base plus a proportional allocation based on service statistics (no indication of new, returning or combination).</a:t>
            </a:r>
          </a:p>
          <a:p>
            <a:pPr marL="0" indent="0">
              <a:buNone/>
            </a:pPr>
            <a:r>
              <a:rPr lang="en-US" sz="1400" b="1" dirty="0">
                <a:solidFill>
                  <a:schemeClr val="tx1"/>
                </a:solidFill>
              </a:rPr>
              <a:t>Thurston: </a:t>
            </a:r>
            <a:r>
              <a:rPr lang="en-US" sz="1400" dirty="0">
                <a:solidFill>
                  <a:schemeClr val="tx1"/>
                </a:solidFill>
              </a:rPr>
              <a:t>Subcontractors are allocated funds based on their percentage duplicated client numbers. If a subcontractor receives less than $2000 based on client data, they will receive a flat amount of $2000</a:t>
            </a:r>
            <a:r>
              <a:rPr lang="en-US" sz="1400" b="1" dirty="0">
                <a:solidFill>
                  <a:schemeClr val="tx1"/>
                </a:solidFill>
              </a:rPr>
              <a:t>. </a:t>
            </a:r>
          </a:p>
          <a:p>
            <a:pPr marL="0" indent="0">
              <a:buNone/>
            </a:pPr>
            <a:r>
              <a:rPr lang="en-US" sz="1400" b="1" dirty="0">
                <a:solidFill>
                  <a:schemeClr val="tx1"/>
                </a:solidFill>
              </a:rPr>
              <a:t>Whatcom</a:t>
            </a:r>
            <a:r>
              <a:rPr lang="en-US" sz="1400" dirty="0">
                <a:solidFill>
                  <a:schemeClr val="tx1"/>
                </a:solidFill>
              </a:rPr>
              <a:t>: Subcontractors are allocated funds proportionally based on total client visits during a 12-month period.</a:t>
            </a:r>
          </a:p>
          <a:p>
            <a:pPr marL="0" indent="0">
              <a:buNone/>
            </a:pPr>
            <a:r>
              <a:rPr lang="en-US" sz="1400" b="1" dirty="0">
                <a:solidFill>
                  <a:schemeClr val="tx1"/>
                </a:solidFill>
              </a:rPr>
              <a:t>Kitsap: </a:t>
            </a:r>
            <a:r>
              <a:rPr lang="en-US" sz="1400" dirty="0">
                <a:solidFill>
                  <a:schemeClr val="tx1"/>
                </a:solidFill>
              </a:rPr>
              <a:t>Equal division of funds among food pantry subcontractors.</a:t>
            </a:r>
          </a:p>
          <a:p>
            <a:pPr marL="0" indent="0">
              <a:buNone/>
            </a:pPr>
            <a:r>
              <a:rPr lang="en-US" sz="1400" b="1" dirty="0">
                <a:solidFill>
                  <a:schemeClr val="tx1"/>
                </a:solidFill>
              </a:rPr>
              <a:t>Skagit: </a:t>
            </a:r>
            <a:r>
              <a:rPr lang="en-US" sz="1400" dirty="0">
                <a:solidFill>
                  <a:schemeClr val="tx1"/>
                </a:solidFill>
              </a:rPr>
              <a:t>Food Pantry allocation determined using percentages of EFAP duplicate client visits.</a:t>
            </a:r>
          </a:p>
          <a:p>
            <a:pPr marL="0" indent="0">
              <a:buNone/>
            </a:pPr>
            <a:r>
              <a:rPr lang="en-US" sz="1400" b="1" dirty="0">
                <a:solidFill>
                  <a:schemeClr val="tx1"/>
                </a:solidFill>
              </a:rPr>
              <a:t>Franklin</a:t>
            </a:r>
            <a:r>
              <a:rPr lang="en-US" sz="1400" dirty="0">
                <a:solidFill>
                  <a:schemeClr val="tx1"/>
                </a:solidFill>
              </a:rPr>
              <a:t>: $4,500 base plus percentage of new (unduplicated) clients per subcontractor. </a:t>
            </a:r>
          </a:p>
          <a:p>
            <a:pPr marL="0" indent="0">
              <a:buNone/>
            </a:pPr>
            <a:r>
              <a:rPr lang="en-US" sz="1400" b="1" dirty="0">
                <a:solidFill>
                  <a:schemeClr val="tx1"/>
                </a:solidFill>
              </a:rPr>
              <a:t>NE King County: </a:t>
            </a:r>
            <a:r>
              <a:rPr lang="en-US" sz="1400" dirty="0">
                <a:solidFill>
                  <a:schemeClr val="tx1"/>
                </a:solidFill>
              </a:rPr>
              <a:t>50% census (185% of federal poverty level), 50% unduplicated individuals served are the two factors that are used in determining the percentages going to each subcontractor. </a:t>
            </a:r>
          </a:p>
          <a:p>
            <a:pPr marL="0" indent="0">
              <a:buNone/>
            </a:pPr>
            <a:endParaRPr lang="en-US" b="1" dirty="0">
              <a:solidFill>
                <a:schemeClr val="tx1"/>
              </a:solidFill>
            </a:endParaRPr>
          </a:p>
        </p:txBody>
      </p:sp>
      <p:sp>
        <p:nvSpPr>
          <p:cNvPr id="3" name="Footer Placeholder 2">
            <a:extLst>
              <a:ext uri="{FF2B5EF4-FFF2-40B4-BE49-F238E27FC236}">
                <a16:creationId xmlns:a16="http://schemas.microsoft.com/office/drawing/2014/main" id="{9A5EB3BC-B111-40DE-B35C-4392937F9293}"/>
              </a:ext>
            </a:extLst>
          </p:cNvPr>
          <p:cNvSpPr>
            <a:spLocks noGrp="1"/>
          </p:cNvSpPr>
          <p:nvPr>
            <p:ph type="ftr" sz="quarter" idx="11"/>
          </p:nvPr>
        </p:nvSpPr>
        <p:spPr/>
        <p:txBody>
          <a:bodyPr/>
          <a:lstStyle/>
          <a:p>
            <a:pPr>
              <a:defRPr/>
            </a:pPr>
            <a:r>
              <a:rPr lang="en-US"/>
              <a:t>WFC March 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8BC009-02A1-48CF-95EE-33872628A36F}"/>
              </a:ext>
            </a:extLst>
          </p:cNvPr>
          <p:cNvSpPr>
            <a:spLocks noGrp="1"/>
          </p:cNvSpPr>
          <p:nvPr>
            <p:ph type="title"/>
          </p:nvPr>
        </p:nvSpPr>
        <p:spPr>
          <a:xfrm>
            <a:off x="822960" y="758952"/>
            <a:ext cx="7543800" cy="3892168"/>
          </a:xfrm>
        </p:spPr>
        <p:txBody>
          <a:bodyPr vert="horz" lIns="91440" tIns="45720" rIns="91440" bIns="45720" rtlCol="0" anchor="b">
            <a:normAutofit fontScale="90000"/>
          </a:bodyPr>
          <a:lstStyle/>
          <a:p>
            <a:br>
              <a:rPr lang="en-US" sz="6800" dirty="0">
                <a:solidFill>
                  <a:srgbClr val="FFFFFF"/>
                </a:solidFill>
              </a:rPr>
            </a:br>
            <a:br>
              <a:rPr lang="en-US" sz="6800" dirty="0">
                <a:solidFill>
                  <a:srgbClr val="FFFFFF"/>
                </a:solidFill>
              </a:rPr>
            </a:br>
            <a:r>
              <a:rPr lang="en-US" sz="6800" dirty="0">
                <a:solidFill>
                  <a:srgbClr val="FFFFFF"/>
                </a:solidFill>
              </a:rPr>
              <a:t>Questions? </a:t>
            </a:r>
            <a:br>
              <a:rPr lang="en-US" sz="6800" dirty="0">
                <a:solidFill>
                  <a:srgbClr val="FFFFFF"/>
                </a:solidFill>
              </a:rPr>
            </a:br>
            <a:br>
              <a:rPr lang="en-US" sz="6800" dirty="0">
                <a:solidFill>
                  <a:srgbClr val="FFFFFF"/>
                </a:solidFill>
              </a:rPr>
            </a:br>
            <a:br>
              <a:rPr lang="en-US" sz="6800" dirty="0">
                <a:solidFill>
                  <a:srgbClr val="FFFFFF"/>
                </a:solidFill>
              </a:rPr>
            </a:br>
            <a:endParaRPr lang="en-US" sz="6800" dirty="0">
              <a:solidFill>
                <a:srgbClr val="FFFFFF"/>
              </a:solidFill>
            </a:endParaRPr>
          </a:p>
        </p:txBody>
      </p:sp>
      <p:sp>
        <p:nvSpPr>
          <p:cNvPr id="3" name="Footer Placeholder 2">
            <a:extLst>
              <a:ext uri="{FF2B5EF4-FFF2-40B4-BE49-F238E27FC236}">
                <a16:creationId xmlns:a16="http://schemas.microsoft.com/office/drawing/2014/main" id="{0EE56EC0-C37F-4DFC-BEB9-CC28B6966287}"/>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a:spcAft>
                <a:spcPts val="600"/>
              </a:spcAft>
              <a:defRPr/>
            </a:pPr>
            <a:r>
              <a:rPr lang="en-US" kern="1200" cap="all" baseline="0">
                <a:solidFill>
                  <a:srgbClr val="FFFFFF"/>
                </a:solidFill>
                <a:latin typeface="+mn-lt"/>
                <a:ea typeface="+mn-ea"/>
                <a:cs typeface="+mn-cs"/>
              </a:rPr>
              <a:t>WFC March 21</a:t>
            </a:r>
          </a:p>
        </p:txBody>
      </p:sp>
    </p:spTree>
    <p:extLst>
      <p:ext uri="{BB962C8B-B14F-4D97-AF65-F5344CB8AC3E}">
        <p14:creationId xmlns:p14="http://schemas.microsoft.com/office/powerpoint/2010/main" val="297922489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A9BBB-CBB0-43F6-8B3D-8F532C1A7EE9}"/>
              </a:ext>
            </a:extLst>
          </p:cNvPr>
          <p:cNvSpPr>
            <a:spLocks noGrp="1"/>
          </p:cNvSpPr>
          <p:nvPr>
            <p:ph type="title"/>
          </p:nvPr>
        </p:nvSpPr>
        <p:spPr>
          <a:xfrm>
            <a:off x="152401" y="643467"/>
            <a:ext cx="3200400" cy="5571066"/>
          </a:xfrm>
        </p:spPr>
        <p:txBody>
          <a:bodyPr anchor="ctr">
            <a:normAutofit fontScale="90000"/>
          </a:bodyPr>
          <a:lstStyle/>
          <a:p>
            <a:r>
              <a:rPr lang="en-US" sz="3500" dirty="0">
                <a:solidFill>
                  <a:srgbClr val="FFFFFF"/>
                </a:solidFill>
              </a:rPr>
              <a:t>Transitioning to a Virtual Subcontractor Meeting</a:t>
            </a: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br>
              <a:rPr lang="en-US" sz="3500" dirty="0">
                <a:solidFill>
                  <a:srgbClr val="FFFFFF"/>
                </a:solidFill>
              </a:rPr>
            </a:br>
            <a:endParaRPr lang="en-US" sz="3500" dirty="0">
              <a:solidFill>
                <a:srgbClr val="FFFFFF"/>
              </a:solidFill>
            </a:endParaRP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4F5011B-7581-40E6-8CB8-BC891AEDF445}"/>
              </a:ext>
            </a:extLst>
          </p:cNvPr>
          <p:cNvSpPr>
            <a:spLocks noGrp="1"/>
          </p:cNvSpPr>
          <p:nvPr>
            <p:ph idx="1"/>
          </p:nvPr>
        </p:nvSpPr>
        <p:spPr>
          <a:xfrm>
            <a:off x="3586630" y="643467"/>
            <a:ext cx="4834740" cy="5571065"/>
          </a:xfrm>
        </p:spPr>
        <p:txBody>
          <a:bodyPr anchor="ctr">
            <a:normAutofit fontScale="77500" lnSpcReduction="20000"/>
          </a:bodyPr>
          <a:lstStyle/>
          <a:p>
            <a:r>
              <a:rPr lang="en-US" sz="5100">
                <a:solidFill>
                  <a:srgbClr val="FFFFFF"/>
                </a:solidFill>
              </a:rPr>
              <a:t>Friday</a:t>
            </a:r>
            <a:r>
              <a:rPr lang="en-US" sz="5100" dirty="0">
                <a:solidFill>
                  <a:srgbClr val="FFFFFF"/>
                </a:solidFill>
              </a:rPr>
              <a:t>, March 19th</a:t>
            </a:r>
          </a:p>
          <a:p>
            <a:r>
              <a:rPr lang="en-US" sz="5100" dirty="0">
                <a:solidFill>
                  <a:srgbClr val="FFFFFF"/>
                </a:solidFill>
              </a:rPr>
              <a:t>2pm-4pm</a:t>
            </a:r>
          </a:p>
          <a:p>
            <a:endParaRPr lang="en-US" sz="3200" dirty="0">
              <a:solidFill>
                <a:srgbClr val="FFFFFF"/>
              </a:solidFill>
            </a:endParaRPr>
          </a:p>
          <a:p>
            <a:r>
              <a:rPr lang="en-US" sz="3200" dirty="0">
                <a:solidFill>
                  <a:srgbClr val="FFFFFF"/>
                </a:solidFill>
              </a:rPr>
              <a:t>How will you hold the votes? Are you ready to be a Zoom Meeting Host?</a:t>
            </a:r>
          </a:p>
          <a:p>
            <a:r>
              <a:rPr lang="en-US" sz="3200" dirty="0">
                <a:solidFill>
                  <a:srgbClr val="FFFFFF"/>
                </a:solidFill>
              </a:rPr>
              <a:t>Topics covered:</a:t>
            </a:r>
          </a:p>
          <a:p>
            <a:pPr>
              <a:buFont typeface="Wingdings" panose="05000000000000000000" pitchFamily="2" charset="2"/>
              <a:buChar char="v"/>
            </a:pPr>
            <a:r>
              <a:rPr lang="en-US" sz="3200" dirty="0">
                <a:solidFill>
                  <a:srgbClr val="FFFFFF"/>
                </a:solidFill>
              </a:rPr>
              <a:t> Virtual Meeting Preparation – Security and Accessibility</a:t>
            </a:r>
          </a:p>
          <a:p>
            <a:pPr>
              <a:buFont typeface="Wingdings" panose="05000000000000000000" pitchFamily="2" charset="2"/>
              <a:buChar char="v"/>
            </a:pPr>
            <a:r>
              <a:rPr lang="en-US" sz="3200" dirty="0">
                <a:solidFill>
                  <a:srgbClr val="FFFFFF"/>
                </a:solidFill>
              </a:rPr>
              <a:t> Pre-Meeting Communication – Setting Expectations</a:t>
            </a:r>
          </a:p>
          <a:p>
            <a:pPr>
              <a:buFont typeface="Wingdings" panose="05000000000000000000" pitchFamily="2" charset="2"/>
              <a:buChar char="v"/>
            </a:pPr>
            <a:r>
              <a:rPr lang="en-US" sz="3200" dirty="0">
                <a:solidFill>
                  <a:srgbClr val="FFFFFF"/>
                </a:solidFill>
              </a:rPr>
              <a:t> Taking Attendance and Taking Votes - Using Google Docs, Zoom Polling, and more </a:t>
            </a:r>
          </a:p>
        </p:txBody>
      </p:sp>
      <p:pic>
        <p:nvPicPr>
          <p:cNvPr id="4" name="Picture 3">
            <a:extLst>
              <a:ext uri="{FF2B5EF4-FFF2-40B4-BE49-F238E27FC236}">
                <a16:creationId xmlns:a16="http://schemas.microsoft.com/office/drawing/2014/main" id="{2EC9A0E7-9F5A-4C90-9DC9-8B3C2FBE95F3}"/>
              </a:ext>
            </a:extLst>
          </p:cNvPr>
          <p:cNvPicPr>
            <a:picLocks noChangeAspect="1"/>
          </p:cNvPicPr>
          <p:nvPr/>
        </p:nvPicPr>
        <p:blipFill>
          <a:blip r:embed="rId2"/>
          <a:stretch>
            <a:fillRect/>
          </a:stretch>
        </p:blipFill>
        <p:spPr>
          <a:xfrm>
            <a:off x="412189" y="3200400"/>
            <a:ext cx="2609850" cy="1739900"/>
          </a:xfrm>
          <a:prstGeom prst="rect">
            <a:avLst/>
          </a:prstGeom>
        </p:spPr>
      </p:pic>
      <p:sp>
        <p:nvSpPr>
          <p:cNvPr id="5" name="Footer Placeholder 4">
            <a:extLst>
              <a:ext uri="{FF2B5EF4-FFF2-40B4-BE49-F238E27FC236}">
                <a16:creationId xmlns:a16="http://schemas.microsoft.com/office/drawing/2014/main" id="{59CDDA58-28F4-4407-BB0B-DD2F4B0D037F}"/>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12736579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FFF2E8-6897-4EE4-B19B-17084833248E}"/>
              </a:ext>
            </a:extLst>
          </p:cNvPr>
          <p:cNvSpPr>
            <a:spLocks noGrp="1"/>
          </p:cNvSpPr>
          <p:nvPr>
            <p:ph type="title"/>
          </p:nvPr>
        </p:nvSpPr>
        <p:spPr>
          <a:xfrm>
            <a:off x="369277" y="605896"/>
            <a:ext cx="2313633" cy="5646208"/>
          </a:xfrm>
        </p:spPr>
        <p:txBody>
          <a:bodyPr vert="horz" lIns="91440" tIns="45720" rIns="91440" bIns="45720" rtlCol="0" anchor="ctr">
            <a:normAutofit/>
          </a:bodyPr>
          <a:lstStyle/>
          <a:p>
            <a:r>
              <a:rPr lang="en-US" sz="4400" dirty="0">
                <a:solidFill>
                  <a:srgbClr val="FFFFFF"/>
                </a:solidFill>
              </a:rPr>
              <a:t>What we will cover today:</a:t>
            </a:r>
            <a:br>
              <a:rPr lang="en-US" sz="4400" dirty="0">
                <a:solidFill>
                  <a:srgbClr val="FFFFFF"/>
                </a:solidFill>
              </a:rPr>
            </a:br>
            <a:br>
              <a:rPr lang="en-US" sz="4400" dirty="0">
                <a:solidFill>
                  <a:srgbClr val="FFFFFF"/>
                </a:solidFill>
              </a:rPr>
            </a:br>
            <a:br>
              <a:rPr lang="en-US" sz="4400" dirty="0">
                <a:solidFill>
                  <a:srgbClr val="FFFFFF"/>
                </a:solidFill>
              </a:rPr>
            </a:br>
            <a:br>
              <a:rPr lang="en-US" sz="4400" dirty="0">
                <a:solidFill>
                  <a:srgbClr val="FFFFFF"/>
                </a:solidFill>
              </a:rPr>
            </a:br>
            <a:br>
              <a:rPr lang="en-US" sz="4400" dirty="0">
                <a:solidFill>
                  <a:srgbClr val="FFFFFF"/>
                </a:solidFill>
              </a:rPr>
            </a:br>
            <a:endParaRPr lang="en-US" sz="4400" dirty="0">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C9874295-AB55-4199-B736-61537385AD7F}"/>
              </a:ext>
            </a:extLst>
          </p:cNvPr>
          <p:cNvSpPr txBox="1"/>
          <p:nvPr/>
        </p:nvSpPr>
        <p:spPr>
          <a:xfrm>
            <a:off x="3208782" y="209182"/>
            <a:ext cx="5687459" cy="6572618"/>
          </a:xfrm>
          <a:prstGeom prst="rect">
            <a:avLst/>
          </a:prstGeom>
        </p:spPr>
        <p:txBody>
          <a:bodyPr vert="horz" lIns="0" tIns="45720" rIns="0" bIns="45720" rtlCol="0" anchor="ctr">
            <a:normAutofit fontScale="92500" lnSpcReduction="10000"/>
          </a:bodyPr>
          <a:lstStyle/>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Overview of EFAP &amp; your EFAP Spring Meeting </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 </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Why are you required to hold these Spring meetings? </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Getting ready for your meeting.</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What information will be provided to you as a Contractor: </a:t>
            </a:r>
          </a:p>
          <a:p>
            <a:pPr marL="1257300" lvl="2" indent="-34290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EFAP Policies and Procedures </a:t>
            </a:r>
          </a:p>
          <a:p>
            <a:pPr marL="1257300" lvl="2" indent="-34290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EFAP Application Handbook</a:t>
            </a:r>
          </a:p>
          <a:p>
            <a:pPr marL="1257300" lvl="2" indent="-34290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Spring Meeting Handout</a:t>
            </a:r>
          </a:p>
          <a:p>
            <a:pPr marL="1257300" lvl="2" indent="-34290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Contracts</a:t>
            </a:r>
          </a:p>
          <a:p>
            <a:pPr marL="1257300" lvl="2" indent="-34290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Where to find this information –</a:t>
            </a:r>
          </a:p>
          <a:p>
            <a:pPr lvl="2" defTabSz="914400">
              <a:lnSpc>
                <a:spcPct val="90000"/>
              </a:lnSpc>
              <a:spcAft>
                <a:spcPts val="600"/>
              </a:spcAft>
              <a:buClr>
                <a:schemeClr val="accent1"/>
              </a:buClr>
            </a:pPr>
            <a:r>
              <a:rPr lang="en-US" i="1" dirty="0">
                <a:solidFill>
                  <a:schemeClr val="tx1">
                    <a:lumMod val="75000"/>
                    <a:lumOff val="25000"/>
                  </a:schemeClr>
                </a:solidFill>
              </a:rPr>
              <a:t>https://agr.wa.gov/services/food-access/hunger-relief-agency-hub/fa-forms-and-pubs</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Understanding Terminology</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Role of Contractor/Subcontractor</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How does the State allocate funds to contractors? </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Examples of how Contractors divide their funds to their Subcontractors </a:t>
            </a:r>
          </a:p>
          <a:p>
            <a:pPr marL="342900" indent="-342900" defTabSz="914400">
              <a:lnSpc>
                <a:spcPct val="90000"/>
              </a:lnSpc>
              <a:spcAft>
                <a:spcPts val="600"/>
              </a:spcAft>
              <a:buClr>
                <a:schemeClr val="accent1"/>
              </a:buClr>
              <a:buFont typeface="+mj-lt"/>
              <a:buAutoNum type="arabicPeriod"/>
            </a:pPr>
            <a:r>
              <a:rPr lang="en-US" dirty="0">
                <a:solidFill>
                  <a:schemeClr val="tx1">
                    <a:lumMod val="75000"/>
                    <a:lumOff val="25000"/>
                  </a:schemeClr>
                </a:solidFill>
              </a:rPr>
              <a:t>Virtual meetings – what does that look like?</a:t>
            </a:r>
          </a:p>
          <a:p>
            <a:pPr lvl="2" defTabSz="914400">
              <a:lnSpc>
                <a:spcPct val="90000"/>
              </a:lnSpc>
              <a:spcAft>
                <a:spcPts val="600"/>
              </a:spcAft>
              <a:buClr>
                <a:schemeClr val="accent1"/>
              </a:buClr>
            </a:pPr>
            <a:r>
              <a:rPr lang="en-US" b="1" dirty="0">
                <a:solidFill>
                  <a:schemeClr val="accent2"/>
                </a:solidFill>
              </a:rPr>
              <a:t>Training on Friday, March 19</a:t>
            </a:r>
            <a:r>
              <a:rPr lang="en-US" b="1" baseline="30000" dirty="0">
                <a:solidFill>
                  <a:schemeClr val="accent2"/>
                </a:solidFill>
              </a:rPr>
              <a:t>th</a:t>
            </a:r>
            <a:r>
              <a:rPr lang="en-US" b="1" dirty="0">
                <a:solidFill>
                  <a:schemeClr val="accent2"/>
                </a:solidFill>
              </a:rPr>
              <a:t> 2 to 4 p.m. </a:t>
            </a:r>
          </a:p>
          <a:p>
            <a:pPr defTabSz="914400">
              <a:lnSpc>
                <a:spcPct val="90000"/>
              </a:lnSpc>
              <a:spcAft>
                <a:spcPts val="600"/>
              </a:spcAft>
              <a:buClr>
                <a:schemeClr val="accent1"/>
              </a:buClr>
            </a:pPr>
            <a:endParaRPr lang="en-US" b="1" dirty="0">
              <a:solidFill>
                <a:schemeClr val="accent2"/>
              </a:solidFill>
            </a:endParaRPr>
          </a:p>
          <a:p>
            <a:pPr defTabSz="914400">
              <a:lnSpc>
                <a:spcPct val="90000"/>
              </a:lnSpc>
              <a:spcAft>
                <a:spcPts val="600"/>
              </a:spcAft>
              <a:buClr>
                <a:schemeClr val="accent1"/>
              </a:buClr>
            </a:pPr>
            <a:r>
              <a:rPr lang="en-US" b="1" dirty="0">
                <a:solidFill>
                  <a:schemeClr val="accent2"/>
                </a:solidFill>
              </a:rPr>
              <a:t>Anything to add? </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0F5824A8-7EF1-4F0F-B0F3-FB1369151CAD}"/>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333534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68470C-D079-40BB-B13C-0938EA2F003B}"/>
              </a:ext>
            </a:extLst>
          </p:cNvPr>
          <p:cNvSpPr>
            <a:spLocks noGrp="1"/>
          </p:cNvSpPr>
          <p:nvPr>
            <p:ph type="ftr" sz="quarter" idx="11"/>
          </p:nvPr>
        </p:nvSpPr>
        <p:spPr/>
        <p:txBody>
          <a:bodyPr/>
          <a:lstStyle/>
          <a:p>
            <a:pPr>
              <a:defRPr/>
            </a:pPr>
            <a:r>
              <a:rPr lang="en-US"/>
              <a:t>WFC March 21</a:t>
            </a:r>
          </a:p>
        </p:txBody>
      </p:sp>
      <p:pic>
        <p:nvPicPr>
          <p:cNvPr id="3" name="Picture 2">
            <a:extLst>
              <a:ext uri="{FF2B5EF4-FFF2-40B4-BE49-F238E27FC236}">
                <a16:creationId xmlns:a16="http://schemas.microsoft.com/office/drawing/2014/main" id="{2C51C7D7-487B-4E06-A52F-CC1351FEDF3E}"/>
              </a:ext>
            </a:extLst>
          </p:cNvPr>
          <p:cNvPicPr>
            <a:picLocks noChangeAspect="1"/>
          </p:cNvPicPr>
          <p:nvPr/>
        </p:nvPicPr>
        <p:blipFill>
          <a:blip r:embed="rId2"/>
          <a:stretch>
            <a:fillRect/>
          </a:stretch>
        </p:blipFill>
        <p:spPr>
          <a:xfrm>
            <a:off x="214950" y="152400"/>
            <a:ext cx="8714100" cy="6091726"/>
          </a:xfrm>
          <a:prstGeom prst="rect">
            <a:avLst/>
          </a:prstGeom>
        </p:spPr>
      </p:pic>
    </p:spTree>
    <p:extLst>
      <p:ext uri="{BB962C8B-B14F-4D97-AF65-F5344CB8AC3E}">
        <p14:creationId xmlns:p14="http://schemas.microsoft.com/office/powerpoint/2010/main" val="234585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4"/>
          <p:cNvSpPr>
            <a:spLocks noGrp="1" noChangeArrowheads="1"/>
          </p:cNvSpPr>
          <p:nvPr>
            <p:ph type="ctrTitle" idx="4294967295"/>
          </p:nvPr>
        </p:nvSpPr>
        <p:spPr>
          <a:xfrm>
            <a:off x="3915696" y="965200"/>
            <a:ext cx="4499251" cy="4927600"/>
          </a:xfrm>
        </p:spPr>
        <p:txBody>
          <a:bodyPr vert="horz" lIns="91440" tIns="45720" rIns="91440" bIns="45720" rtlCol="0" anchor="ctr">
            <a:normAutofit/>
          </a:bodyPr>
          <a:lstStyle/>
          <a:p>
            <a:r>
              <a:rPr lang="en-US" altLang="en-US" sz="6200" dirty="0">
                <a:solidFill>
                  <a:schemeClr val="tx2"/>
                </a:solidFill>
              </a:rPr>
              <a:t>THANK YOU</a:t>
            </a:r>
            <a:br>
              <a:rPr lang="en-US" altLang="en-US" sz="6200" dirty="0">
                <a:solidFill>
                  <a:schemeClr val="tx2"/>
                </a:solidFill>
              </a:rPr>
            </a:br>
            <a:r>
              <a:rPr lang="en-US" altLang="en-US" sz="6200" dirty="0">
                <a:solidFill>
                  <a:schemeClr val="tx2"/>
                </a:solidFill>
              </a:rPr>
              <a:t>for your participation today! </a:t>
            </a:r>
            <a:br>
              <a:rPr lang="en-US" altLang="en-US" sz="6200" dirty="0">
                <a:solidFill>
                  <a:schemeClr val="tx2"/>
                </a:solidFill>
              </a:rPr>
            </a:br>
            <a:r>
              <a:rPr lang="en-US" altLang="en-US" sz="3100" dirty="0">
                <a:solidFill>
                  <a:schemeClr val="tx2"/>
                </a:solidFill>
              </a:rPr>
              <a:t>An evaluation will be sent to everyone tomorrow – we appreciate your feedback. </a:t>
            </a:r>
          </a:p>
        </p:txBody>
      </p:sp>
      <p:sp>
        <p:nvSpPr>
          <p:cNvPr id="80" name="Rectangle 7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5" name="Rectangle 5"/>
          <p:cNvSpPr>
            <a:spLocks noGrp="1" noChangeArrowheads="1"/>
          </p:cNvSpPr>
          <p:nvPr>
            <p:ph type="subTitle" idx="4294967295"/>
          </p:nvPr>
        </p:nvSpPr>
        <p:spPr>
          <a:xfrm>
            <a:off x="597197" y="609600"/>
            <a:ext cx="2203516" cy="4439055"/>
          </a:xfrm>
        </p:spPr>
        <p:txBody>
          <a:bodyPr vert="horz" lIns="91440" tIns="45720" rIns="91440" bIns="45720" rtlCol="0" anchor="ctr">
            <a:normAutofit/>
          </a:bodyPr>
          <a:lstStyle/>
          <a:p>
            <a:pPr marL="0" indent="0">
              <a:buNone/>
            </a:pPr>
            <a:r>
              <a:rPr lang="en-US" altLang="en-US" sz="2400" cap="all" spc="200" dirty="0">
                <a:solidFill>
                  <a:srgbClr val="FFFFFF"/>
                </a:solidFill>
                <a:latin typeface="+mj-lt"/>
              </a:rPr>
              <a:t>If you have any further questions or concerns, please contact Your WSDA Regional Rep</a:t>
            </a:r>
          </a:p>
        </p:txBody>
      </p:sp>
      <p:sp>
        <p:nvSpPr>
          <p:cNvPr id="82" name="Rectangle 8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1">
            <a:extLst>
              <a:ext uri="{FF2B5EF4-FFF2-40B4-BE49-F238E27FC236}">
                <a16:creationId xmlns:a16="http://schemas.microsoft.com/office/drawing/2014/main" id="{5312B958-2FA9-4237-AE69-D2223A58932A}"/>
              </a:ext>
            </a:extLst>
          </p:cNvPr>
          <p:cNvSpPr>
            <a:spLocks noGrp="1"/>
          </p:cNvSpPr>
          <p:nvPr>
            <p:ph type="ftr" sz="quarter" idx="11"/>
          </p:nvPr>
        </p:nvSpPr>
        <p:spPr/>
        <p:txBody>
          <a:bodyPr/>
          <a:lstStyle/>
          <a:p>
            <a:pPr>
              <a:defRPr/>
            </a:pPr>
            <a:r>
              <a:rPr lang="en-US"/>
              <a:t>WFC March 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2D739A-32F5-46D1-B39B-FCBA7EB5604A}"/>
              </a:ext>
            </a:extLst>
          </p:cNvPr>
          <p:cNvSpPr>
            <a:spLocks noGrp="1"/>
          </p:cNvSpPr>
          <p:nvPr>
            <p:ph type="title"/>
          </p:nvPr>
        </p:nvSpPr>
        <p:spPr>
          <a:xfrm>
            <a:off x="369277" y="516835"/>
            <a:ext cx="2313633" cy="2103875"/>
          </a:xfrm>
        </p:spPr>
        <p:txBody>
          <a:bodyPr vert="horz" lIns="91440" tIns="45720" rIns="91440" bIns="45720" rtlCol="0" anchor="b">
            <a:normAutofit/>
          </a:bodyPr>
          <a:lstStyle/>
          <a:p>
            <a:r>
              <a:rPr lang="en-US" sz="3100" dirty="0">
                <a:solidFill>
                  <a:srgbClr val="FFFFFF"/>
                </a:solidFill>
              </a:rPr>
              <a:t>Where to find this info -</a:t>
            </a:r>
            <a:br>
              <a:rPr lang="en-US" sz="3100" dirty="0">
                <a:solidFill>
                  <a:srgbClr val="FFFFFF"/>
                </a:solidFill>
              </a:rPr>
            </a:br>
            <a:endParaRPr lang="en-US" sz="3100" dirty="0">
              <a:solidFill>
                <a:srgbClr val="FFFFFF"/>
              </a:solidFill>
            </a:endParaRPr>
          </a:p>
        </p:txBody>
      </p:sp>
      <p:sp>
        <p:nvSpPr>
          <p:cNvPr id="3" name="TextBox 2">
            <a:extLst>
              <a:ext uri="{FF2B5EF4-FFF2-40B4-BE49-F238E27FC236}">
                <a16:creationId xmlns:a16="http://schemas.microsoft.com/office/drawing/2014/main" id="{6F718D5B-635D-4490-8BCD-5C341E369CBF}"/>
              </a:ext>
            </a:extLst>
          </p:cNvPr>
          <p:cNvSpPr txBox="1"/>
          <p:nvPr/>
        </p:nvSpPr>
        <p:spPr>
          <a:xfrm>
            <a:off x="152400" y="2653800"/>
            <a:ext cx="2691368" cy="3335519"/>
          </a:xfrm>
          <a:prstGeom prst="rect">
            <a:avLst/>
          </a:prstGeom>
        </p:spPr>
        <p:txBody>
          <a:bodyPr vert="horz" lIns="0" tIns="45720" rIns="0" bIns="45720" rtlCol="0">
            <a:normAutofit lnSpcReduction="10000"/>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rgbClr val="FFFFFF"/>
                </a:solidFill>
              </a:rPr>
              <a:t>EFAP Policies and Procedures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rgbClr val="FFFFFF"/>
                </a:solidFill>
              </a:rPr>
              <a:t>EFAP Application Handbook</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rgbClr val="FFFFFF"/>
                </a:solidFill>
              </a:rPr>
              <a:t>Contracts</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rgbClr val="FFFFFF"/>
                </a:solidFill>
              </a:rPr>
              <a:t>Spring Meeting Handout</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i="1" dirty="0">
                <a:solidFill>
                  <a:srgbClr val="FFFFFF"/>
                </a:solidFill>
              </a:rPr>
              <a:t>These documents are currently being updated and WSDA will notify you when they are finalized for this Biennium.</a:t>
            </a:r>
          </a:p>
          <a:p>
            <a:pPr defTabSz="914400">
              <a:lnSpc>
                <a:spcPct val="90000"/>
              </a:lnSpc>
              <a:spcAft>
                <a:spcPts val="600"/>
              </a:spcAft>
              <a:buClr>
                <a:schemeClr val="accent1"/>
              </a:buClr>
              <a:buFont typeface="Calibri" panose="020F0502020204030204" pitchFamily="34" charset="0"/>
            </a:pPr>
            <a:endParaRPr lang="en-US" sz="1300"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sz="1300" dirty="0">
              <a:solidFill>
                <a:srgbClr val="FFFFFF"/>
              </a:solidFill>
            </a:endParaRPr>
          </a:p>
        </p:txBody>
      </p:sp>
      <p:sp>
        <p:nvSpPr>
          <p:cNvPr id="50" name="Rectangle 49">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3B62DEB2-F45F-4BB0-AF0E-4E2BF62E35AD}"/>
              </a:ext>
            </a:extLst>
          </p:cNvPr>
          <p:cNvPicPr>
            <a:picLocks noChangeAspect="1"/>
          </p:cNvPicPr>
          <p:nvPr/>
        </p:nvPicPr>
        <p:blipFill rotWithShape="1">
          <a:blip r:embed="rId3"/>
          <a:srcRect l="9742" t="11104" r="28859" b="8517"/>
          <a:stretch/>
        </p:blipFill>
        <p:spPr>
          <a:xfrm>
            <a:off x="3208782" y="187346"/>
            <a:ext cx="5614311" cy="4470570"/>
          </a:xfrm>
          <a:prstGeom prst="rect">
            <a:avLst/>
          </a:prstGeom>
        </p:spPr>
      </p:pic>
      <p:sp>
        <p:nvSpPr>
          <p:cNvPr id="9" name="TextBox 8">
            <a:extLst>
              <a:ext uri="{FF2B5EF4-FFF2-40B4-BE49-F238E27FC236}">
                <a16:creationId xmlns:a16="http://schemas.microsoft.com/office/drawing/2014/main" id="{95E695B7-4DF4-438E-A644-4FC0224A34C9}"/>
              </a:ext>
            </a:extLst>
          </p:cNvPr>
          <p:cNvSpPr txBox="1"/>
          <p:nvPr/>
        </p:nvSpPr>
        <p:spPr>
          <a:xfrm>
            <a:off x="3287846" y="5029200"/>
            <a:ext cx="5486876" cy="1200329"/>
          </a:xfrm>
          <a:prstGeom prst="rect">
            <a:avLst/>
          </a:prstGeom>
          <a:noFill/>
        </p:spPr>
        <p:txBody>
          <a:bodyPr wrap="square" rtlCol="0">
            <a:spAutoFit/>
          </a:bodyPr>
          <a:lstStyle/>
          <a:p>
            <a:endParaRPr lang="en-US" dirty="0"/>
          </a:p>
          <a:p>
            <a:r>
              <a:rPr lang="en-US" dirty="0"/>
              <a:t>Where to find this info – WSDA website</a:t>
            </a:r>
          </a:p>
          <a:p>
            <a:r>
              <a:rPr lang="en-US" dirty="0"/>
              <a:t>https://agr.wa.gov/services/food-access/hunger-relief-agency-hub/fa-forms-and-pubs</a:t>
            </a:r>
          </a:p>
        </p:txBody>
      </p:sp>
      <p:sp>
        <p:nvSpPr>
          <p:cNvPr id="4" name="Footer Placeholder 3">
            <a:extLst>
              <a:ext uri="{FF2B5EF4-FFF2-40B4-BE49-F238E27FC236}">
                <a16:creationId xmlns:a16="http://schemas.microsoft.com/office/drawing/2014/main" id="{BF21D44B-61BC-4D12-BBCF-03DF656150BA}"/>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355798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218" name="Rectangle 2"/>
          <p:cNvSpPr>
            <a:spLocks noGrp="1" noChangeArrowheads="1"/>
          </p:cNvSpPr>
          <p:nvPr>
            <p:ph type="title" idx="4294967295"/>
          </p:nvPr>
        </p:nvSpPr>
        <p:spPr>
          <a:xfrm>
            <a:off x="276606" y="286604"/>
            <a:ext cx="5529833" cy="1165126"/>
          </a:xfrm>
        </p:spPr>
        <p:txBody>
          <a:bodyPr vert="horz" lIns="91440" tIns="45720" rIns="91440" bIns="45720" rtlCol="0" anchor="b">
            <a:normAutofit/>
          </a:bodyPr>
          <a:lstStyle/>
          <a:p>
            <a:r>
              <a:rPr lang="en-US" altLang="en-US" dirty="0">
                <a:solidFill>
                  <a:schemeClr val="accent2"/>
                </a:solidFill>
              </a:rPr>
              <a:t>Overview of EFAP -</a:t>
            </a:r>
            <a:endParaRPr lang="en-US" altLang="en-US" dirty="0">
              <a:solidFill>
                <a:srgbClr val="FF0000"/>
              </a:solidFill>
            </a:endParaRPr>
          </a:p>
        </p:txBody>
      </p:sp>
      <p:sp>
        <p:nvSpPr>
          <p:cNvPr id="7172" name="Rectangle 3"/>
          <p:cNvSpPr>
            <a:spLocks noGrp="1" noChangeArrowheads="1"/>
          </p:cNvSpPr>
          <p:nvPr>
            <p:ph/>
          </p:nvPr>
        </p:nvSpPr>
        <p:spPr>
          <a:xfrm>
            <a:off x="276606" y="1451730"/>
            <a:ext cx="5529833" cy="5025270"/>
          </a:xfrm>
        </p:spPr>
        <p:txBody>
          <a:bodyPr vert="horz" lIns="0" tIns="45720" rIns="0" bIns="45720" rtlCol="0">
            <a:normAutofit/>
          </a:bodyPr>
          <a:lstStyle/>
          <a:p>
            <a:pPr>
              <a:defRPr/>
            </a:pPr>
            <a:r>
              <a:rPr lang="en-US" b="1" dirty="0"/>
              <a:t>Emergency Food Assistance Program (EFAP):</a:t>
            </a:r>
          </a:p>
          <a:p>
            <a:pPr>
              <a:defRPr/>
            </a:pPr>
            <a:endParaRPr lang="en-US" sz="1000" b="1" dirty="0"/>
          </a:p>
          <a:p>
            <a:pPr lvl="2">
              <a:defRPr/>
            </a:pPr>
            <a:r>
              <a:rPr lang="en-US" sz="1600" dirty="0"/>
              <a:t>State general funds granted by WSDA (WA State Department of Agriculture)</a:t>
            </a:r>
          </a:p>
          <a:p>
            <a:pPr lvl="2">
              <a:defRPr/>
            </a:pPr>
            <a:r>
              <a:rPr lang="en-US" sz="1600" dirty="0"/>
              <a:t>Distributed since 1985 </a:t>
            </a:r>
          </a:p>
          <a:p>
            <a:pPr lvl="2">
              <a:defRPr/>
            </a:pPr>
            <a:r>
              <a:rPr lang="en-US" sz="1600" dirty="0"/>
              <a:t>Allocated every two years to food pantries/banks only at the beginning of the state's fiscal biennium. (July 1, 2021 – June 30, 2022)</a:t>
            </a:r>
          </a:p>
          <a:p>
            <a:pPr lvl="2">
              <a:defRPr/>
            </a:pPr>
            <a:r>
              <a:rPr lang="en-US" sz="1600" dirty="0"/>
              <a:t>EFAP funds are awarded to a locally selected "Contractor" in every county. (three in King County)</a:t>
            </a:r>
          </a:p>
          <a:p>
            <a:pPr lvl="2">
              <a:defRPr/>
            </a:pPr>
            <a:r>
              <a:rPr lang="en-US" sz="1600" dirty="0"/>
              <a:t>The funding is flexible and may be used for the purchase of food, operational costs, nutrition education and equipment or repairs</a:t>
            </a:r>
            <a:r>
              <a:rPr lang="en-US" sz="1600" dirty="0">
                <a:solidFill>
                  <a:schemeClr val="accent2"/>
                </a:solidFill>
              </a:rPr>
              <a:t>.  </a:t>
            </a:r>
            <a:r>
              <a:rPr lang="en-US" sz="1600" b="1" dirty="0">
                <a:solidFill>
                  <a:schemeClr val="accent2"/>
                </a:solidFill>
              </a:rPr>
              <a:t>How do you &amp; your subcontractors use your EFAP funds? </a:t>
            </a:r>
          </a:p>
          <a:p>
            <a:pPr lvl="2">
              <a:defRPr/>
            </a:pPr>
            <a:r>
              <a:rPr lang="en-US" sz="1600" dirty="0"/>
              <a:t>Currently, EFAP provides funding to about 330 food pantries and food bank distribution centers. </a:t>
            </a:r>
          </a:p>
          <a:p>
            <a:pPr lvl="2">
              <a:defRPr/>
            </a:pPr>
            <a:r>
              <a:rPr lang="en-US" sz="1600" dirty="0"/>
              <a:t>The decisions you’ll make in your meeting will affect the next biennium of EFAP funding, </a:t>
            </a:r>
            <a:r>
              <a:rPr lang="en-US" sz="1600" b="1" dirty="0"/>
              <a:t>July 2021 – June 2023</a:t>
            </a:r>
          </a:p>
          <a:p>
            <a:pPr lvl="2">
              <a:defRPr/>
            </a:pPr>
            <a:endParaRPr lang="en-US" dirty="0"/>
          </a:p>
          <a:p>
            <a:pPr lvl="2">
              <a:defRPr/>
            </a:pPr>
            <a:endParaRPr lang="en-US" dirty="0"/>
          </a:p>
        </p:txBody>
      </p:sp>
      <p:sp>
        <p:nvSpPr>
          <p:cNvPr id="143" name="Rectangle 14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1">
            <a:extLst>
              <a:ext uri="{FF2B5EF4-FFF2-40B4-BE49-F238E27FC236}">
                <a16:creationId xmlns:a16="http://schemas.microsoft.com/office/drawing/2014/main" id="{D4183869-C55D-4044-AD50-FDD0750A2CB4}"/>
              </a:ext>
            </a:extLst>
          </p:cNvPr>
          <p:cNvSpPr>
            <a:spLocks noGrp="1"/>
          </p:cNvSpPr>
          <p:nvPr>
            <p:ph type="ftr" sz="quarter" idx="11"/>
          </p:nvPr>
        </p:nvSpPr>
        <p:spPr/>
        <p:txBody>
          <a:bodyPr/>
          <a:lstStyle/>
          <a:p>
            <a:pPr>
              <a:defRPr/>
            </a:pPr>
            <a:r>
              <a:rPr lang="en-US"/>
              <a:t>WFC March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xEl>
                                              <p:pRg st="6" end="6"/>
                                            </p:txEl>
                                          </p:spTgt>
                                        </p:tgtEl>
                                        <p:attrNameLst>
                                          <p:attrName>style.visibility</p:attrName>
                                        </p:attrNameLst>
                                      </p:cBhvr>
                                      <p:to>
                                        <p:strVal val="visible"/>
                                      </p:to>
                                    </p:set>
                                    <p:anim calcmode="lin" valueType="num">
                                      <p:cBhvr additive="base">
                                        <p:cTn id="7" dur="5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71CD-E2E0-4844-9122-3B25D14DCF7B}"/>
              </a:ext>
            </a:extLst>
          </p:cNvPr>
          <p:cNvSpPr>
            <a:spLocks noGrp="1"/>
          </p:cNvSpPr>
          <p:nvPr>
            <p:ph type="title"/>
          </p:nvPr>
        </p:nvSpPr>
        <p:spPr/>
        <p:txBody>
          <a:bodyPr/>
          <a:lstStyle/>
          <a:p>
            <a:r>
              <a:rPr lang="en-US" dirty="0"/>
              <a:t>Why a Spring Meeting? </a:t>
            </a:r>
          </a:p>
        </p:txBody>
      </p:sp>
      <p:sp>
        <p:nvSpPr>
          <p:cNvPr id="3" name="Content Placeholder 2">
            <a:extLst>
              <a:ext uri="{FF2B5EF4-FFF2-40B4-BE49-F238E27FC236}">
                <a16:creationId xmlns:a16="http://schemas.microsoft.com/office/drawing/2014/main" id="{B75BFE23-E505-402E-87FA-639C036CFD0D}"/>
              </a:ext>
            </a:extLst>
          </p:cNvPr>
          <p:cNvSpPr>
            <a:spLocks noGrp="1"/>
          </p:cNvSpPr>
          <p:nvPr>
            <p:ph idx="1"/>
          </p:nvPr>
        </p:nvSpPr>
        <p:spPr/>
        <p:txBody>
          <a:bodyPr/>
          <a:lstStyle/>
          <a:p>
            <a:r>
              <a:rPr lang="en-US" sz="2000" dirty="0"/>
              <a:t>.</a:t>
            </a:r>
          </a:p>
          <a:p>
            <a:endParaRPr lang="en-US" dirty="0"/>
          </a:p>
        </p:txBody>
      </p:sp>
      <p:sp>
        <p:nvSpPr>
          <p:cNvPr id="4" name="TextBox 3">
            <a:extLst>
              <a:ext uri="{FF2B5EF4-FFF2-40B4-BE49-F238E27FC236}">
                <a16:creationId xmlns:a16="http://schemas.microsoft.com/office/drawing/2014/main" id="{AA5D65C2-33D7-4C33-84B2-7A28406DB78F}"/>
              </a:ext>
            </a:extLst>
          </p:cNvPr>
          <p:cNvSpPr txBox="1"/>
          <p:nvPr/>
        </p:nvSpPr>
        <p:spPr>
          <a:xfrm>
            <a:off x="822959" y="1845734"/>
            <a:ext cx="7711441" cy="3970318"/>
          </a:xfrm>
          <a:prstGeom prst="rect">
            <a:avLst/>
          </a:prstGeom>
          <a:noFill/>
        </p:spPr>
        <p:txBody>
          <a:bodyPr wrap="square" rtlCol="0">
            <a:spAutoFit/>
          </a:bodyPr>
          <a:lstStyle/>
          <a:p>
            <a:r>
              <a:rPr lang="en-US" dirty="0"/>
              <a:t>This is how WSDA Food Assistance directs us to make decisions.  </a:t>
            </a:r>
          </a:p>
          <a:p>
            <a:endParaRPr lang="en-US" dirty="0"/>
          </a:p>
          <a:p>
            <a:r>
              <a:rPr lang="en-US" b="1" dirty="0"/>
              <a:t>As required by the legislature</a:t>
            </a:r>
            <a:r>
              <a:rPr lang="en-US" dirty="0"/>
              <a:t>, EFAP funds are awarded to a locally selected Contractor in every county, and they are responsible for convening every other food pantry and food bank in their community to </a:t>
            </a:r>
            <a:r>
              <a:rPr lang="en-US" u="sng" dirty="0"/>
              <a:t>democratically</a:t>
            </a:r>
            <a:r>
              <a:rPr lang="en-US" dirty="0"/>
              <a:t> determine how funds will be spent toward the local hunger relief organizations for the following 2-year contract period. </a:t>
            </a:r>
          </a:p>
          <a:p>
            <a:endParaRPr lang="en-US" dirty="0"/>
          </a:p>
          <a:p>
            <a:r>
              <a:rPr lang="en-US" dirty="0"/>
              <a:t>Eligible organizations apply through the lead contractor in each county to participate as a food pantry or food bank distribution center. The exception is tribes participating in the EFAP - Tribal program. </a:t>
            </a:r>
          </a:p>
          <a:p>
            <a:endParaRPr lang="en-US" dirty="0"/>
          </a:p>
          <a:p>
            <a:r>
              <a:rPr lang="en-US" dirty="0"/>
              <a:t>Locally elected Contractors must submit an EFAP application in May of odd years. </a:t>
            </a:r>
          </a:p>
          <a:p>
            <a:endParaRPr lang="en-US" dirty="0"/>
          </a:p>
        </p:txBody>
      </p:sp>
      <p:pic>
        <p:nvPicPr>
          <p:cNvPr id="6" name="Picture 5" descr="Close-up of the stem of a yellow daisy">
            <a:extLst>
              <a:ext uri="{FF2B5EF4-FFF2-40B4-BE49-F238E27FC236}">
                <a16:creationId xmlns:a16="http://schemas.microsoft.com/office/drawing/2014/main" id="{C9800ACB-559F-4AC3-ADE8-40B036363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609600"/>
            <a:ext cx="1447800" cy="964964"/>
          </a:xfrm>
          <a:prstGeom prst="rect">
            <a:avLst/>
          </a:prstGeom>
        </p:spPr>
      </p:pic>
      <p:sp>
        <p:nvSpPr>
          <p:cNvPr id="7" name="Footer Placeholder 6">
            <a:extLst>
              <a:ext uri="{FF2B5EF4-FFF2-40B4-BE49-F238E27FC236}">
                <a16:creationId xmlns:a16="http://schemas.microsoft.com/office/drawing/2014/main" id="{76A1723F-CB6D-4522-9751-0DB443616C4A}"/>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410454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5138816-AF06-47EE-964C-EC93C016D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3657599" y="506371"/>
            <a:ext cx="5004707" cy="736654"/>
          </a:xfrm>
        </p:spPr>
        <p:txBody>
          <a:bodyPr>
            <a:normAutofit/>
          </a:bodyPr>
          <a:lstStyle/>
          <a:p>
            <a:pPr>
              <a:defRPr/>
            </a:pPr>
            <a:r>
              <a:rPr lang="en-US" dirty="0"/>
              <a:t>Be Prepared! </a:t>
            </a:r>
          </a:p>
        </p:txBody>
      </p:sp>
      <p:pic>
        <p:nvPicPr>
          <p:cNvPr id="3" name="Picture 2" descr="A picture containing text, sky, sign, outdoor&#10;&#10;Description automatically generated">
            <a:extLst>
              <a:ext uri="{FF2B5EF4-FFF2-40B4-BE49-F238E27FC236}">
                <a16:creationId xmlns:a16="http://schemas.microsoft.com/office/drawing/2014/main" id="{32D50DDC-5EFE-4509-A3E0-E1C522A206EA}"/>
              </a:ext>
            </a:extLst>
          </p:cNvPr>
          <p:cNvPicPr>
            <a:picLocks noChangeAspect="1"/>
          </p:cNvPicPr>
          <p:nvPr/>
        </p:nvPicPr>
        <p:blipFill rotWithShape="1">
          <a:blip r:embed="rId3">
            <a:extLst>
              <a:ext uri="{28A0092B-C50C-407E-A947-70E740481C1C}">
                <a14:useLocalDpi xmlns:a14="http://schemas.microsoft.com/office/drawing/2010/main" val="0"/>
              </a:ext>
            </a:extLst>
          </a:blip>
          <a:srcRect l="39520" r="10896" b="-2"/>
          <a:stretch/>
        </p:blipFill>
        <p:spPr>
          <a:xfrm>
            <a:off x="475499" y="640081"/>
            <a:ext cx="3000986" cy="5314406"/>
          </a:xfrm>
          <a:prstGeom prst="rect">
            <a:avLst/>
          </a:prstGeom>
        </p:spPr>
      </p:pic>
      <p:cxnSp>
        <p:nvCxnSpPr>
          <p:cNvPr id="74" name="Straight Connector 73">
            <a:extLst>
              <a:ext uri="{FF2B5EF4-FFF2-40B4-BE49-F238E27FC236}">
                <a16:creationId xmlns:a16="http://schemas.microsoft.com/office/drawing/2014/main" id="{87ED8B4E-BB7E-447F-A35F-4D3AF6C0A6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483" name="Rectangle 3"/>
          <p:cNvSpPr>
            <a:spLocks noGrp="1" noChangeArrowheads="1"/>
          </p:cNvSpPr>
          <p:nvPr>
            <p:ph idx="1"/>
          </p:nvPr>
        </p:nvSpPr>
        <p:spPr>
          <a:xfrm>
            <a:off x="3731076" y="2106042"/>
            <a:ext cx="4931230" cy="4067137"/>
          </a:xfrm>
        </p:spPr>
        <p:txBody>
          <a:bodyPr>
            <a:noAutofit/>
          </a:bodyPr>
          <a:lstStyle/>
          <a:p>
            <a:pPr marL="0" indent="0" eaLnBrk="1" hangingPunct="1">
              <a:buNone/>
              <a:defRPr/>
            </a:pPr>
            <a:r>
              <a:rPr lang="en-US" altLang="en-US" sz="1200" dirty="0"/>
              <a:t>Look at last biennium’s meeting minutes &amp; funding allocations. </a:t>
            </a:r>
          </a:p>
          <a:p>
            <a:pPr marL="0" indent="0" eaLnBrk="1" hangingPunct="1">
              <a:buNone/>
              <a:defRPr/>
            </a:pPr>
            <a:r>
              <a:rPr lang="en-US" altLang="en-US" sz="1200" b="1" dirty="0"/>
              <a:t>If a Lead Contractor serves more than one county</a:t>
            </a:r>
            <a:r>
              <a:rPr lang="en-US" altLang="en-US" sz="1200" dirty="0"/>
              <a:t>, then they must get a vote from Subcontractors in each county to determine if they would like to have separate Spring Meetings or combine their Spring Meeting with the other county(ies) served by the Lead Contractor.</a:t>
            </a:r>
          </a:p>
          <a:p>
            <a:pPr marL="0" indent="0" eaLnBrk="1" hangingPunct="1">
              <a:buNone/>
              <a:defRPr/>
            </a:pPr>
            <a:r>
              <a:rPr lang="en-US" altLang="en-US" sz="1200" b="1" dirty="0"/>
              <a:t>Mandatory Attendance </a:t>
            </a:r>
            <a:r>
              <a:rPr lang="en-US" altLang="en-US" sz="1200" dirty="0"/>
              <a:t>-Find a date that works for your subcontractors, notify the State. (Give WSDA two weeks’ minimum notification.) Absentee ballots are required of those not present, if no proxy appointed. </a:t>
            </a:r>
            <a:r>
              <a:rPr lang="en-US" altLang="en-US" sz="1200" dirty="0">
                <a:solidFill>
                  <a:schemeClr val="accent2"/>
                </a:solidFill>
              </a:rPr>
              <a:t>Create a ballot, remind folks about having a proxy if they cannot make the meeting.</a:t>
            </a:r>
            <a:endParaRPr lang="en-US" altLang="en-US" sz="1200" dirty="0"/>
          </a:p>
          <a:p>
            <a:pPr marL="0" indent="0" eaLnBrk="1" hangingPunct="1">
              <a:buNone/>
              <a:defRPr/>
            </a:pPr>
            <a:r>
              <a:rPr lang="en-US" altLang="en-US" sz="1200" dirty="0"/>
              <a:t>Determine process for running meeting, taking votes. (ex. Robert’s Rules of Order)  </a:t>
            </a:r>
            <a:r>
              <a:rPr lang="en-US" altLang="en-US" sz="1200" dirty="0">
                <a:solidFill>
                  <a:schemeClr val="accent2"/>
                </a:solidFill>
              </a:rPr>
              <a:t>Training on Friday to cover voting. </a:t>
            </a:r>
          </a:p>
          <a:p>
            <a:pPr marL="0" indent="0" eaLnBrk="1" hangingPunct="1">
              <a:buNone/>
              <a:defRPr/>
            </a:pPr>
            <a:r>
              <a:rPr lang="en-US" altLang="en-US" sz="1200" dirty="0"/>
              <a:t>To approve a motion, you must have </a:t>
            </a:r>
            <a:r>
              <a:rPr lang="en-US" altLang="en-US" sz="1200" b="1" dirty="0"/>
              <a:t>approval from at least 2/3 of all EFAP </a:t>
            </a:r>
            <a:r>
              <a:rPr lang="en-US" altLang="en-US" sz="1200" dirty="0"/>
              <a:t>subcontractors. Not just those that are present. </a:t>
            </a:r>
          </a:p>
          <a:p>
            <a:pPr marL="0" indent="0" eaLnBrk="1" hangingPunct="1">
              <a:buNone/>
              <a:defRPr/>
            </a:pPr>
            <a:r>
              <a:rPr lang="en-US" altLang="en-US" sz="1200" dirty="0"/>
              <a:t>Please know if you get stuck during the meeting and can't make a decision; you can schedule another meeting. </a:t>
            </a:r>
          </a:p>
          <a:p>
            <a:pPr marL="0" indent="0" eaLnBrk="1" hangingPunct="1">
              <a:buNone/>
              <a:defRPr/>
            </a:pPr>
            <a:r>
              <a:rPr lang="en-US" altLang="en-US" sz="1200" dirty="0"/>
              <a:t>Provide written minutes from the meeting, not a recording. </a:t>
            </a:r>
          </a:p>
          <a:p>
            <a:pPr marL="0" indent="0" eaLnBrk="1" hangingPunct="1">
              <a:buNone/>
              <a:defRPr/>
            </a:pPr>
            <a:r>
              <a:rPr lang="en-US" altLang="en-US" sz="1200" b="1" dirty="0"/>
              <a:t>Contractor EFAP Biennial Application is due by May 15</a:t>
            </a:r>
            <a:r>
              <a:rPr lang="en-US" altLang="en-US" sz="1200" b="1" baseline="30000" dirty="0"/>
              <a:t>th</a:t>
            </a:r>
            <a:r>
              <a:rPr lang="en-US" altLang="en-US" sz="1200" b="1" dirty="0"/>
              <a:t>,</a:t>
            </a:r>
            <a:r>
              <a:rPr lang="en-US" altLang="en-US" sz="1200" dirty="0"/>
              <a:t> with minutes.</a:t>
            </a:r>
          </a:p>
        </p:txBody>
      </p:sp>
      <p:sp>
        <p:nvSpPr>
          <p:cNvPr id="76" name="Rectangle 75">
            <a:extLst>
              <a:ext uri="{FF2B5EF4-FFF2-40B4-BE49-F238E27FC236}">
                <a16:creationId xmlns:a16="http://schemas.microsoft.com/office/drawing/2014/main" id="{10DC0642-5384-4897-BC9B-E85F63D7B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26015513-D3C4-4477-AA12-D8FF240AA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18CA3982-7FB6-4C39-B5E2-41B7DADD0A07}"/>
              </a:ext>
            </a:extLst>
          </p:cNvPr>
          <p:cNvSpPr txBox="1"/>
          <p:nvPr/>
        </p:nvSpPr>
        <p:spPr>
          <a:xfrm>
            <a:off x="3657599" y="1143005"/>
            <a:ext cx="4795927" cy="923330"/>
          </a:xfrm>
          <a:prstGeom prst="rect">
            <a:avLst/>
          </a:prstGeom>
          <a:noFill/>
        </p:spPr>
        <p:txBody>
          <a:bodyPr wrap="square" rtlCol="0">
            <a:spAutoFit/>
          </a:bodyPr>
          <a:lstStyle/>
          <a:p>
            <a:r>
              <a:rPr lang="en-US" dirty="0"/>
              <a:t>Meeting prep! Read through and be familiar with the EFAP Policies and Procedures and the Spring Meeting Handout.  </a:t>
            </a:r>
          </a:p>
        </p:txBody>
      </p:sp>
      <p:sp>
        <p:nvSpPr>
          <p:cNvPr id="5" name="Footer Placeholder 4">
            <a:extLst>
              <a:ext uri="{FF2B5EF4-FFF2-40B4-BE49-F238E27FC236}">
                <a16:creationId xmlns:a16="http://schemas.microsoft.com/office/drawing/2014/main" id="{84DBBE0B-76A3-436D-BB2C-84A8F0E3515F}"/>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276188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Before the Meeting</a:t>
            </a:r>
          </a:p>
        </p:txBody>
      </p:sp>
      <p:sp>
        <p:nvSpPr>
          <p:cNvPr id="3" name="Content Placeholder 2"/>
          <p:cNvSpPr>
            <a:spLocks noGrp="1"/>
          </p:cNvSpPr>
          <p:nvPr>
            <p:ph idx="1"/>
          </p:nvPr>
        </p:nvSpPr>
        <p:spPr/>
        <p:txBody>
          <a:bodyPr>
            <a:normAutofit/>
          </a:bodyPr>
          <a:lstStyle/>
          <a:p>
            <a:r>
              <a:rPr lang="en-US" dirty="0"/>
              <a:t>You must put in a good faith effort to </a:t>
            </a:r>
            <a:r>
              <a:rPr lang="en-US" b="1" dirty="0"/>
              <a:t>notify all food pantries in your county </a:t>
            </a:r>
            <a:r>
              <a:rPr lang="en-US" dirty="0"/>
              <a:t>of the Biennial Meeting. This means outreach to known interested parties and food pantries, and publicly having the information available for potentially unknown interested parties. </a:t>
            </a:r>
          </a:p>
          <a:p>
            <a:r>
              <a:rPr lang="en-US" dirty="0"/>
              <a:t>For example, have the notification posted on your website.</a:t>
            </a:r>
          </a:p>
          <a:p>
            <a:pPr lvl="1"/>
            <a:r>
              <a:rPr lang="en-US" dirty="0"/>
              <a:t>There is an example of a Biennial Meeting Notification Template in the </a:t>
            </a:r>
            <a:r>
              <a:rPr lang="en-US" i="1" dirty="0"/>
              <a:t>EFAP Application Handbook</a:t>
            </a:r>
            <a:r>
              <a:rPr lang="en-US" dirty="0"/>
              <a:t> for reference.</a:t>
            </a:r>
          </a:p>
          <a:p>
            <a:r>
              <a:rPr lang="en-US" dirty="0"/>
              <a:t>If a new food pantry in your county or multi-county region is interested in participating, then the prospective agency must notify the Contractor of their intent to participate, and Contractor must verify they are </a:t>
            </a:r>
            <a:r>
              <a:rPr lang="en-US" b="1" dirty="0"/>
              <a:t>eligible</a:t>
            </a:r>
            <a:r>
              <a:rPr lang="en-US" dirty="0"/>
              <a:t> before the meeting. </a:t>
            </a:r>
          </a:p>
          <a:p>
            <a:pPr lvl="1">
              <a:buFont typeface="Arial" panose="020B0604020202020204" pitchFamily="34" charset="0"/>
              <a:buChar char="•"/>
            </a:pPr>
            <a:r>
              <a:rPr lang="en-US" dirty="0"/>
              <a:t>See the </a:t>
            </a:r>
            <a:r>
              <a:rPr lang="en-US" i="1" dirty="0"/>
              <a:t>“Eligibility of Subcontractors” </a:t>
            </a:r>
            <a:r>
              <a:rPr lang="en-US" dirty="0"/>
              <a:t>slide for more info on this.</a:t>
            </a:r>
          </a:p>
        </p:txBody>
      </p:sp>
      <p:sp>
        <p:nvSpPr>
          <p:cNvPr id="4" name="Footer Placeholder 3">
            <a:extLst>
              <a:ext uri="{FF2B5EF4-FFF2-40B4-BE49-F238E27FC236}">
                <a16:creationId xmlns:a16="http://schemas.microsoft.com/office/drawing/2014/main" id="{FF30A148-05A9-43B7-AAEC-D7B40A12A593}"/>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421077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22959" y="381000"/>
            <a:ext cx="7543801" cy="1325563"/>
          </a:xfrm>
        </p:spPr>
        <p:txBody>
          <a:bodyPr>
            <a:normAutofit fontScale="90000"/>
          </a:bodyPr>
          <a:lstStyle/>
          <a:p>
            <a:pPr eaLnBrk="1" hangingPunct="1"/>
            <a:r>
              <a:rPr lang="en-US" altLang="en-US" dirty="0"/>
              <a:t>How funds are allocated to counties: </a:t>
            </a:r>
          </a:p>
        </p:txBody>
      </p:sp>
      <p:sp>
        <p:nvSpPr>
          <p:cNvPr id="2" name="Content Placeholder 1"/>
          <p:cNvSpPr>
            <a:spLocks noGrp="1"/>
          </p:cNvSpPr>
          <p:nvPr>
            <p:ph idx="1"/>
          </p:nvPr>
        </p:nvSpPr>
        <p:spPr>
          <a:xfrm>
            <a:off x="822959" y="1828800"/>
            <a:ext cx="7543801" cy="4495800"/>
          </a:xfrm>
        </p:spPr>
        <p:txBody>
          <a:bodyPr>
            <a:noAutofit/>
          </a:bodyPr>
          <a:lstStyle/>
          <a:p>
            <a:r>
              <a:rPr lang="en-US" dirty="0"/>
              <a:t>Each county shall receive a base amount of $10,000 each fiscal year.</a:t>
            </a:r>
          </a:p>
          <a:p>
            <a:r>
              <a:rPr lang="en-US" dirty="0"/>
              <a:t>The remaining funds shall be distributed by each county's percentage of the state’s population with incomes at or below 100 percent of federal poverty guidelines based on the current 5-year average Census Bureau’s American Community Survey data. </a:t>
            </a:r>
            <a:endParaRPr lang="en-US" strike="sngStrike" dirty="0"/>
          </a:p>
          <a:p>
            <a:r>
              <a:rPr lang="en-US" dirty="0">
                <a:solidFill>
                  <a:schemeClr val="accent2"/>
                </a:solidFill>
              </a:rPr>
              <a:t> </a:t>
            </a:r>
          </a:p>
          <a:p>
            <a:endParaRPr lang="en-US" dirty="0">
              <a:solidFill>
                <a:schemeClr val="accent2"/>
              </a:solidFill>
            </a:endParaRPr>
          </a:p>
          <a:p>
            <a:endParaRPr lang="en-US" u="sng" dirty="0">
              <a:solidFill>
                <a:schemeClr val="accent2"/>
              </a:solidFill>
            </a:endParaRPr>
          </a:p>
        </p:txBody>
      </p:sp>
      <p:sp>
        <p:nvSpPr>
          <p:cNvPr id="3" name="Footer Placeholder 2">
            <a:extLst>
              <a:ext uri="{FF2B5EF4-FFF2-40B4-BE49-F238E27FC236}">
                <a16:creationId xmlns:a16="http://schemas.microsoft.com/office/drawing/2014/main" id="{D2D903C7-91BB-4ABA-B513-37E2EFDEDE7F}"/>
              </a:ext>
            </a:extLst>
          </p:cNvPr>
          <p:cNvSpPr>
            <a:spLocks noGrp="1"/>
          </p:cNvSpPr>
          <p:nvPr>
            <p:ph type="ftr" sz="quarter" idx="11"/>
          </p:nvPr>
        </p:nvSpPr>
        <p:spPr/>
        <p:txBody>
          <a:bodyPr/>
          <a:lstStyle/>
          <a:p>
            <a:pPr>
              <a:defRPr/>
            </a:pPr>
            <a:r>
              <a:rPr lang="en-US"/>
              <a:t>WFC March 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51946-9849-4FC4-A837-7BE0A779C273}"/>
              </a:ext>
            </a:extLst>
          </p:cNvPr>
          <p:cNvSpPr>
            <a:spLocks noGrp="1"/>
          </p:cNvSpPr>
          <p:nvPr>
            <p:ph type="title"/>
          </p:nvPr>
        </p:nvSpPr>
        <p:spPr>
          <a:xfrm>
            <a:off x="352806" y="286603"/>
            <a:ext cx="5453633" cy="1450757"/>
          </a:xfrm>
        </p:spPr>
        <p:txBody>
          <a:bodyPr vert="horz" lIns="91440" tIns="45720" rIns="91440" bIns="45720" rtlCol="0" anchor="b">
            <a:normAutofit/>
          </a:bodyPr>
          <a:lstStyle/>
          <a:p>
            <a:br>
              <a:rPr lang="en-US" dirty="0">
                <a:solidFill>
                  <a:schemeClr val="accent2"/>
                </a:solidFill>
              </a:rPr>
            </a:br>
            <a:r>
              <a:rPr lang="en-US" dirty="0">
                <a:solidFill>
                  <a:schemeClr val="accent2"/>
                </a:solidFill>
              </a:rPr>
              <a:t>Definition of Terms:</a:t>
            </a:r>
          </a:p>
        </p:txBody>
      </p:sp>
      <p:sp>
        <p:nvSpPr>
          <p:cNvPr id="3" name="TextBox 2">
            <a:extLst>
              <a:ext uri="{FF2B5EF4-FFF2-40B4-BE49-F238E27FC236}">
                <a16:creationId xmlns:a16="http://schemas.microsoft.com/office/drawing/2014/main" id="{F4439938-74AC-455C-B798-37C39470DAA5}"/>
              </a:ext>
            </a:extLst>
          </p:cNvPr>
          <p:cNvSpPr txBox="1"/>
          <p:nvPr/>
        </p:nvSpPr>
        <p:spPr>
          <a:xfrm>
            <a:off x="457200" y="1737360"/>
            <a:ext cx="5349239" cy="466344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700" b="1" dirty="0">
                <a:solidFill>
                  <a:schemeClr val="tx1">
                    <a:lumMod val="75000"/>
                    <a:lumOff val="25000"/>
                  </a:schemeClr>
                </a:solidFill>
              </a:rPr>
              <a:t>Food Bank </a:t>
            </a:r>
            <a:r>
              <a:rPr lang="en-US" sz="1700" dirty="0">
                <a:solidFill>
                  <a:schemeClr val="tx1">
                    <a:lumMod val="75000"/>
                    <a:lumOff val="25000"/>
                  </a:schemeClr>
                </a:solidFill>
              </a:rPr>
              <a:t>– Distribution center that provides food to food pantries. </a:t>
            </a:r>
          </a:p>
          <a:p>
            <a:pPr defTabSz="914400">
              <a:lnSpc>
                <a:spcPct val="90000"/>
              </a:lnSpc>
              <a:spcAft>
                <a:spcPts val="600"/>
              </a:spcAft>
              <a:buClr>
                <a:schemeClr val="accent1"/>
              </a:buClr>
              <a:buFont typeface="Calibri" panose="020F0502020204030204" pitchFamily="34" charset="0"/>
            </a:pPr>
            <a:br>
              <a:rPr lang="en-US" sz="1700" dirty="0">
                <a:solidFill>
                  <a:schemeClr val="tx1">
                    <a:lumMod val="75000"/>
                    <a:lumOff val="25000"/>
                  </a:schemeClr>
                </a:solidFill>
              </a:rPr>
            </a:br>
            <a:r>
              <a:rPr lang="en-US" sz="1700" b="1" dirty="0">
                <a:solidFill>
                  <a:schemeClr val="tx1">
                    <a:lumMod val="75000"/>
                    <a:lumOff val="25000"/>
                  </a:schemeClr>
                </a:solidFill>
              </a:rPr>
              <a:t>Food Pantry </a:t>
            </a:r>
            <a:r>
              <a:rPr lang="en-US" sz="1700" dirty="0">
                <a:solidFill>
                  <a:schemeClr val="tx1">
                    <a:lumMod val="75000"/>
                    <a:lumOff val="25000"/>
                  </a:schemeClr>
                </a:solidFill>
              </a:rPr>
              <a:t>– Provided direct service to clients.</a:t>
            </a:r>
          </a:p>
          <a:p>
            <a:pPr defTabSz="914400">
              <a:lnSpc>
                <a:spcPct val="90000"/>
              </a:lnSpc>
              <a:spcAft>
                <a:spcPts val="600"/>
              </a:spcAft>
              <a:buClr>
                <a:schemeClr val="accent1"/>
              </a:buClr>
              <a:buFont typeface="Calibri" panose="020F0502020204030204" pitchFamily="34" charset="0"/>
            </a:pPr>
            <a:br>
              <a:rPr lang="en-US" sz="1700" dirty="0">
                <a:solidFill>
                  <a:schemeClr val="tx1">
                    <a:lumMod val="75000"/>
                    <a:lumOff val="25000"/>
                  </a:schemeClr>
                </a:solidFill>
              </a:rPr>
            </a:br>
            <a:r>
              <a:rPr lang="en-US" sz="1700" b="1" dirty="0">
                <a:solidFill>
                  <a:schemeClr val="tx1">
                    <a:lumMod val="75000"/>
                    <a:lumOff val="25000"/>
                  </a:schemeClr>
                </a:solidFill>
              </a:rPr>
              <a:t>Subcontractor</a:t>
            </a:r>
            <a:r>
              <a:rPr lang="en-US" sz="1700" dirty="0">
                <a:solidFill>
                  <a:schemeClr val="tx1">
                    <a:lumMod val="75000"/>
                    <a:lumOff val="25000"/>
                  </a:schemeClr>
                </a:solidFill>
              </a:rPr>
              <a:t> – Any association, tribe or organization that, by subcontract with contractor, is performing all or part of the services under their contract with the WSDA. </a:t>
            </a:r>
          </a:p>
          <a:p>
            <a:pPr defTabSz="914400">
              <a:lnSpc>
                <a:spcPct val="90000"/>
              </a:lnSpc>
              <a:spcAft>
                <a:spcPts val="600"/>
              </a:spcAft>
              <a:buClr>
                <a:schemeClr val="accent1"/>
              </a:buClr>
              <a:buFont typeface="Calibri" panose="020F0502020204030204" pitchFamily="34" charset="0"/>
            </a:pPr>
            <a:br>
              <a:rPr lang="en-US" sz="1700" dirty="0">
                <a:solidFill>
                  <a:schemeClr val="tx1">
                    <a:lumMod val="75000"/>
                    <a:lumOff val="25000"/>
                  </a:schemeClr>
                </a:solidFill>
              </a:rPr>
            </a:br>
            <a:r>
              <a:rPr lang="en-US" sz="1700" b="1" dirty="0">
                <a:solidFill>
                  <a:schemeClr val="tx1">
                    <a:lumMod val="75000"/>
                    <a:lumOff val="25000"/>
                  </a:schemeClr>
                </a:solidFill>
              </a:rPr>
              <a:t>Contractor </a:t>
            </a:r>
            <a:r>
              <a:rPr lang="en-US" sz="1700" dirty="0">
                <a:solidFill>
                  <a:schemeClr val="tx1">
                    <a:lumMod val="75000"/>
                    <a:lumOff val="25000"/>
                  </a:schemeClr>
                </a:solidFill>
              </a:rPr>
              <a:t>- association, organization, tribe or individual that entered into a contract with WSDA to provide emergency food assistance within a county, multi-county region or tribal area. </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 The State has different terminology for food banks/food distributors. For the purpose of this meeting, we will identify subcontractors as </a:t>
            </a:r>
            <a:r>
              <a:rPr lang="en-US" sz="1700" b="1" dirty="0">
                <a:solidFill>
                  <a:schemeClr val="tx1">
                    <a:lumMod val="75000"/>
                    <a:lumOff val="25000"/>
                  </a:schemeClr>
                </a:solidFill>
              </a:rPr>
              <a:t>food pantries</a:t>
            </a:r>
            <a:r>
              <a:rPr lang="en-US" sz="1700"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p:txBody>
      </p:sp>
      <p:sp>
        <p:nvSpPr>
          <p:cNvPr id="16"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5DA9522-C4F1-4DF6-9F67-52A08774668A}"/>
              </a:ext>
            </a:extLst>
          </p:cNvPr>
          <p:cNvSpPr>
            <a:spLocks noGrp="1"/>
          </p:cNvSpPr>
          <p:nvPr>
            <p:ph type="ftr" sz="quarter" idx="11"/>
          </p:nvPr>
        </p:nvSpPr>
        <p:spPr/>
        <p:txBody>
          <a:bodyPr/>
          <a:lstStyle/>
          <a:p>
            <a:pPr>
              <a:defRPr/>
            </a:pPr>
            <a:r>
              <a:rPr lang="en-US"/>
              <a:t>WFC March 21</a:t>
            </a:r>
          </a:p>
        </p:txBody>
      </p:sp>
    </p:spTree>
    <p:extLst>
      <p:ext uri="{BB962C8B-B14F-4D97-AF65-F5344CB8AC3E}">
        <p14:creationId xmlns:p14="http://schemas.microsoft.com/office/powerpoint/2010/main" val="36254263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B758830359C4DB99D7FDEA63577B2" ma:contentTypeVersion="10" ma:contentTypeDescription="Create a new document." ma:contentTypeScope="" ma:versionID="498aa2584f82c59f4bb409ea58799750">
  <xsd:schema xmlns:xsd="http://www.w3.org/2001/XMLSchema" xmlns:xs="http://www.w3.org/2001/XMLSchema" xmlns:p="http://schemas.microsoft.com/office/2006/metadata/properties" xmlns:ns3="b22effce-2aed-4412-a797-204626625674" targetNamespace="http://schemas.microsoft.com/office/2006/metadata/properties" ma:root="true" ma:fieldsID="660ee245173011ab7e2b4f74c89733a4" ns3:_="">
    <xsd:import namespace="b22effce-2aed-4412-a797-2046266256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effce-2aed-4412-a797-204626625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15C1E1-DB4D-4A5D-BDC1-C74375857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effce-2aed-4412-a797-204626625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C6BE2-B205-49ED-B00B-F86796B64D58}">
  <ds:schemaRefs>
    <ds:schemaRef ds:uri="http://purl.org/dc/elements/1.1/"/>
    <ds:schemaRef ds:uri="http://schemas.microsoft.com/office/2006/metadata/properties"/>
    <ds:schemaRef ds:uri="http://schemas.microsoft.com/office/2006/documentManagement/types"/>
    <ds:schemaRef ds:uri="b22effce-2aed-4412-a797-20462662567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C18A15F-06C4-4857-8231-04DA4149D1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23667</TotalTime>
  <Words>3539</Words>
  <Application>Microsoft Office PowerPoint</Application>
  <PresentationFormat>On-screen Show (4:3)</PresentationFormat>
  <Paragraphs>288</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Retrospect</vt:lpstr>
      <vt:lpstr>PowerPoint Presentation</vt:lpstr>
      <vt:lpstr>What we will cover today:     </vt:lpstr>
      <vt:lpstr>Where to find this info - </vt:lpstr>
      <vt:lpstr>Overview of EFAP -</vt:lpstr>
      <vt:lpstr>Why a Spring Meeting? </vt:lpstr>
      <vt:lpstr>Be Prepared! </vt:lpstr>
      <vt:lpstr>Before the Meeting</vt:lpstr>
      <vt:lpstr>How funds are allocated to counties: </vt:lpstr>
      <vt:lpstr> Definition of Terms:</vt:lpstr>
      <vt:lpstr>PowerPoint Presentation</vt:lpstr>
      <vt:lpstr> Votes &amp; Decisions  to be made at your spring meeting:          </vt:lpstr>
      <vt:lpstr>Definitions  </vt:lpstr>
      <vt:lpstr>Who gets a Vote?  </vt:lpstr>
      <vt:lpstr>How Counties Divide  their Funds: -</vt:lpstr>
      <vt:lpstr>Eligibility of Subcontractors:</vt:lpstr>
      <vt:lpstr>Contract Types with Subcontractors </vt:lpstr>
      <vt:lpstr>Examples of Funding Options for Food Pantries</vt:lpstr>
      <vt:lpstr>  Questions?    </vt:lpstr>
      <vt:lpstr>Transitioning to a Virtual Subcontractor Meeting         </vt:lpstr>
      <vt:lpstr>PowerPoint Presentation</vt:lpstr>
      <vt:lpstr>THANK YOU for your participation today!  An evaluation will be sent to everyone tomorrow – we appreciate your feedback. </vt:lpstr>
    </vt:vector>
  </TitlesOfParts>
  <Company>Fremont Public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Trish Twomey</dc:creator>
  <cp:lastModifiedBy>Trish Twomey</cp:lastModifiedBy>
  <cp:revision>291</cp:revision>
  <cp:lastPrinted>2017-05-08T19:53:21Z</cp:lastPrinted>
  <dcterms:created xsi:type="dcterms:W3CDTF">2007-05-17T23:38:35Z</dcterms:created>
  <dcterms:modified xsi:type="dcterms:W3CDTF">2021-03-16T18:08:04Z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0x01010085AB758830359C4DB99D7FDEA63577B2</vt:lpwstr>
  </property>
</Properties>
</file>