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
  </p:notesMasterIdLst>
  <p:sldIdLst>
    <p:sldId id="256" r:id="rId2"/>
    <p:sldId id="267" r:id="rId3"/>
    <p:sldId id="265" r:id="rId4"/>
    <p:sldId id="261" r:id="rId5"/>
    <p:sldId id="262" r:id="rId6"/>
    <p:sldId id="263" r:id="rId7"/>
    <p:sldId id="264" r:id="rId8"/>
    <p:sldId id="258" r:id="rId9"/>
    <p:sldId id="259" r:id="rId10"/>
    <p:sldId id="260" r:id="rId11"/>
    <p:sldId id="266" r:id="rId12"/>
    <p:sldId id="257" r:id="rId1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47" autoAdjust="0"/>
  </p:normalViewPr>
  <p:slideViewPr>
    <p:cSldViewPr>
      <p:cViewPr varScale="1">
        <p:scale>
          <a:sx n="61" d="100"/>
          <a:sy n="61" d="100"/>
        </p:scale>
        <p:origin x="1430"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B7F7247-2C3F-430F-B9DE-B056C99E3851}" type="slidenum">
              <a:rPr lang="en-US" altLang="en-US"/>
              <a:pPr/>
              <a:t>‹#›</a:t>
            </a:fld>
            <a:endParaRPr lang="en-US" altLang="en-US"/>
          </a:p>
        </p:txBody>
      </p:sp>
    </p:spTree>
    <p:extLst>
      <p:ext uri="{BB962C8B-B14F-4D97-AF65-F5344CB8AC3E}">
        <p14:creationId xmlns:p14="http://schemas.microsoft.com/office/powerpoint/2010/main" val="673863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E0E25-4460-4BAD-B1AA-1948FAD37D0D}" type="slidenum">
              <a:rPr lang="en-US" altLang="en-US"/>
              <a:pPr/>
              <a:t>1</a:t>
            </a:fld>
            <a:endParaRPr lang="en-US" alt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2574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49756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67800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685800"/>
            <a:ext cx="7772400" cy="2127250"/>
          </a:xfrm>
        </p:spPr>
        <p:txBody>
          <a:bodyPr/>
          <a:lstStyle>
            <a:lvl1pPr algn="ctr">
              <a:defRPr sz="5800"/>
            </a:lvl1pPr>
          </a:lstStyle>
          <a:p>
            <a:pPr lvl="0"/>
            <a:r>
              <a:rPr lang="en-US" altLang="en-US" noProof="0" smtClean="0"/>
              <a:t>Click to edit Master title style</a:t>
            </a:r>
          </a:p>
        </p:txBody>
      </p:sp>
      <p:sp>
        <p:nvSpPr>
          <p:cNvPr id="1638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pPr lvl="0"/>
            <a:r>
              <a:rPr lang="en-US" altLang="en-US" noProof="0" smtClean="0"/>
              <a:t>Click to edit Master subtitle style</a:t>
            </a:r>
          </a:p>
        </p:txBody>
      </p:sp>
      <p:sp>
        <p:nvSpPr>
          <p:cNvPr id="16388" name="Rectangle 4"/>
          <p:cNvSpPr>
            <a:spLocks noGrp="1" noChangeArrowheads="1"/>
          </p:cNvSpPr>
          <p:nvPr>
            <p:ph type="dt" sz="half" idx="2"/>
          </p:nvPr>
        </p:nvSpPr>
        <p:spPr/>
        <p:txBody>
          <a:bodyPr/>
          <a:lstStyle>
            <a:lvl1pPr>
              <a:defRPr/>
            </a:lvl1pPr>
          </a:lstStyle>
          <a:p>
            <a:endParaRPr lang="en-US" altLang="en-US"/>
          </a:p>
        </p:txBody>
      </p:sp>
      <p:sp>
        <p:nvSpPr>
          <p:cNvPr id="16389" name="Rectangle 5"/>
          <p:cNvSpPr>
            <a:spLocks noGrp="1" noChangeArrowheads="1"/>
          </p:cNvSpPr>
          <p:nvPr>
            <p:ph type="ftr" sz="quarter" idx="3"/>
          </p:nvPr>
        </p:nvSpPr>
        <p:spPr/>
        <p:txBody>
          <a:bodyPr/>
          <a:lstStyle>
            <a:lvl1pPr>
              <a:defRPr/>
            </a:lvl1pPr>
          </a:lstStyle>
          <a:p>
            <a:endParaRPr lang="en-US" altLang="en-US"/>
          </a:p>
        </p:txBody>
      </p:sp>
      <p:sp>
        <p:nvSpPr>
          <p:cNvPr id="16390" name="Rectangle 6"/>
          <p:cNvSpPr>
            <a:spLocks noGrp="1" noChangeArrowheads="1"/>
          </p:cNvSpPr>
          <p:nvPr>
            <p:ph type="sldNum" sz="quarter" idx="4"/>
          </p:nvPr>
        </p:nvSpPr>
        <p:spPr/>
        <p:txBody>
          <a:bodyPr/>
          <a:lstStyle>
            <a:lvl1pPr>
              <a:defRPr/>
            </a:lvl1pPr>
          </a:lstStyle>
          <a:p>
            <a:fld id="{9D26A063-A5A1-4C13-BB30-43F3C4086ABE}" type="slidenum">
              <a:rPr lang="en-US" altLang="en-US"/>
              <a:pPr/>
              <a:t>‹#›</a:t>
            </a:fld>
            <a:endParaRPr lang="en-US" altLang="en-US"/>
          </a:p>
        </p:txBody>
      </p:sp>
      <p:sp>
        <p:nvSpPr>
          <p:cNvPr id="16392" name="Rectangle 8" descr="Gold bar"/>
          <p:cNvSpPr>
            <a:spLocks noChangeArrowheads="1"/>
          </p:cNvSpPr>
          <p:nvPr/>
        </p:nvSpPr>
        <p:spPr bwMode="auto">
          <a:xfrm>
            <a:off x="228600" y="2889250"/>
            <a:ext cx="2870200" cy="2016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descr="Orange bar"/>
          <p:cNvSpPr>
            <a:spLocks noChangeArrowheads="1"/>
          </p:cNvSpPr>
          <p:nvPr/>
        </p:nvSpPr>
        <p:spPr bwMode="auto">
          <a:xfrm>
            <a:off x="3098800" y="2889250"/>
            <a:ext cx="2870200" cy="201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Rectangle 10" descr="Slate bar"/>
          <p:cNvSpPr>
            <a:spLocks noChangeArrowheads="1"/>
          </p:cNvSpPr>
          <p:nvPr/>
        </p:nvSpPr>
        <p:spPr bwMode="auto">
          <a:xfrm>
            <a:off x="5969000" y="2889250"/>
            <a:ext cx="2870200" cy="2016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0F331A-F197-43FE-BEC6-DF552A1D87C9}" type="slidenum">
              <a:rPr lang="en-US" altLang="en-US"/>
              <a:pPr/>
              <a:t>‹#›</a:t>
            </a:fld>
            <a:endParaRPr lang="en-US" altLang="en-US"/>
          </a:p>
        </p:txBody>
      </p:sp>
    </p:spTree>
    <p:extLst>
      <p:ext uri="{BB962C8B-B14F-4D97-AF65-F5344CB8AC3E}">
        <p14:creationId xmlns:p14="http://schemas.microsoft.com/office/powerpoint/2010/main" val="2366125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A634B8-9C21-4EB6-9A27-47E6B16CB784}" type="slidenum">
              <a:rPr lang="en-US" altLang="en-US"/>
              <a:pPr/>
              <a:t>‹#›</a:t>
            </a:fld>
            <a:endParaRPr lang="en-US" altLang="en-US"/>
          </a:p>
        </p:txBody>
      </p:sp>
    </p:spTree>
    <p:extLst>
      <p:ext uri="{BB962C8B-B14F-4D97-AF65-F5344CB8AC3E}">
        <p14:creationId xmlns:p14="http://schemas.microsoft.com/office/powerpoint/2010/main" val="406969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045788C2-E461-479E-BE49-D084F6A45CBB}" type="slidenum">
              <a:rPr lang="en-US" altLang="en-US"/>
              <a:pPr/>
              <a:t>‹#›</a:t>
            </a:fld>
            <a:endParaRPr lang="en-US" altLang="en-US"/>
          </a:p>
        </p:txBody>
      </p:sp>
    </p:spTree>
    <p:extLst>
      <p:ext uri="{BB962C8B-B14F-4D97-AF65-F5344CB8AC3E}">
        <p14:creationId xmlns:p14="http://schemas.microsoft.com/office/powerpoint/2010/main" val="1648782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r>
              <a:rPr lang="en-US" smtClean="0"/>
              <a:t>Click icon to add clip art</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9ED18A6-8557-4FDF-9F78-F0955ECF1E09}" type="slidenum">
              <a:rPr lang="en-US" altLang="en-US"/>
              <a:pPr/>
              <a:t>‹#›</a:t>
            </a:fld>
            <a:endParaRPr lang="en-US" altLang="en-US"/>
          </a:p>
        </p:txBody>
      </p:sp>
    </p:spTree>
    <p:extLst>
      <p:ext uri="{BB962C8B-B14F-4D97-AF65-F5344CB8AC3E}">
        <p14:creationId xmlns:p14="http://schemas.microsoft.com/office/powerpoint/2010/main" val="165703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A23C4D6-FAAB-40BE-9582-129410BAA8A6}" type="slidenum">
              <a:rPr lang="en-US" altLang="en-US"/>
              <a:pPr/>
              <a:t>‹#›</a:t>
            </a:fld>
            <a:endParaRPr lang="en-US" altLang="en-US"/>
          </a:p>
        </p:txBody>
      </p:sp>
    </p:spTree>
    <p:extLst>
      <p:ext uri="{BB962C8B-B14F-4D97-AF65-F5344CB8AC3E}">
        <p14:creationId xmlns:p14="http://schemas.microsoft.com/office/powerpoint/2010/main" val="339622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E7C1283-238B-4D30-A7AA-9D70C4AE427A}" type="slidenum">
              <a:rPr lang="en-US" altLang="en-US"/>
              <a:pPr/>
              <a:t>‹#›</a:t>
            </a:fld>
            <a:endParaRPr lang="en-US" altLang="en-US"/>
          </a:p>
        </p:txBody>
      </p:sp>
    </p:spTree>
    <p:extLst>
      <p:ext uri="{BB962C8B-B14F-4D97-AF65-F5344CB8AC3E}">
        <p14:creationId xmlns:p14="http://schemas.microsoft.com/office/powerpoint/2010/main" val="176211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CD20FC5-FE7D-42FA-BE6E-C3F29C66B2D4}" type="slidenum">
              <a:rPr lang="en-US" altLang="en-US"/>
              <a:pPr/>
              <a:t>‹#›</a:t>
            </a:fld>
            <a:endParaRPr lang="en-US" altLang="en-US"/>
          </a:p>
        </p:txBody>
      </p:sp>
    </p:spTree>
    <p:extLst>
      <p:ext uri="{BB962C8B-B14F-4D97-AF65-F5344CB8AC3E}">
        <p14:creationId xmlns:p14="http://schemas.microsoft.com/office/powerpoint/2010/main" val="200462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87EB287-FFAE-499E-ADDA-A2293AB70C33}" type="slidenum">
              <a:rPr lang="en-US" altLang="en-US"/>
              <a:pPr/>
              <a:t>‹#›</a:t>
            </a:fld>
            <a:endParaRPr lang="en-US" altLang="en-US"/>
          </a:p>
        </p:txBody>
      </p:sp>
    </p:spTree>
    <p:extLst>
      <p:ext uri="{BB962C8B-B14F-4D97-AF65-F5344CB8AC3E}">
        <p14:creationId xmlns:p14="http://schemas.microsoft.com/office/powerpoint/2010/main" val="365769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C37A57E-4E44-4FB9-B658-5D832D08265C}" type="slidenum">
              <a:rPr lang="en-US" altLang="en-US"/>
              <a:pPr/>
              <a:t>‹#›</a:t>
            </a:fld>
            <a:endParaRPr lang="en-US" altLang="en-US"/>
          </a:p>
        </p:txBody>
      </p:sp>
    </p:spTree>
    <p:extLst>
      <p:ext uri="{BB962C8B-B14F-4D97-AF65-F5344CB8AC3E}">
        <p14:creationId xmlns:p14="http://schemas.microsoft.com/office/powerpoint/2010/main" val="1809475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EE9A86C-A462-411F-A252-B55468EF9E83}" type="slidenum">
              <a:rPr lang="en-US" altLang="en-US"/>
              <a:pPr/>
              <a:t>‹#›</a:t>
            </a:fld>
            <a:endParaRPr lang="en-US" altLang="en-US"/>
          </a:p>
        </p:txBody>
      </p:sp>
    </p:spTree>
    <p:extLst>
      <p:ext uri="{BB962C8B-B14F-4D97-AF65-F5344CB8AC3E}">
        <p14:creationId xmlns:p14="http://schemas.microsoft.com/office/powerpoint/2010/main" val="16244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90AB45-8728-4F7A-83C0-C973DF775161}" type="slidenum">
              <a:rPr lang="en-US" altLang="en-US"/>
              <a:pPr/>
              <a:t>‹#›</a:t>
            </a:fld>
            <a:endParaRPr lang="en-US" altLang="en-US"/>
          </a:p>
        </p:txBody>
      </p:sp>
    </p:spTree>
    <p:extLst>
      <p:ext uri="{BB962C8B-B14F-4D97-AF65-F5344CB8AC3E}">
        <p14:creationId xmlns:p14="http://schemas.microsoft.com/office/powerpoint/2010/main" val="1531182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757D5FD-C243-47A4-80B7-F18B2DDB7FFA}" type="slidenum">
              <a:rPr lang="en-US" altLang="en-US"/>
              <a:pPr/>
              <a:t>‹#›</a:t>
            </a:fld>
            <a:endParaRPr lang="en-US" altLang="en-US"/>
          </a:p>
        </p:txBody>
      </p:sp>
    </p:spTree>
    <p:extLst>
      <p:ext uri="{BB962C8B-B14F-4D97-AF65-F5344CB8AC3E}">
        <p14:creationId xmlns:p14="http://schemas.microsoft.com/office/powerpoint/2010/main" val="94457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15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5366" name="Rectangle 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B4AACD94-86C8-4537-B9D6-36518E902A04}" type="slidenum">
              <a:rPr lang="en-US" altLang="en-US"/>
              <a:pPr/>
              <a:t>‹#›</a:t>
            </a:fld>
            <a:endParaRPr lang="en-US" altLang="en-US"/>
          </a:p>
        </p:txBody>
      </p:sp>
      <p:sp>
        <p:nvSpPr>
          <p:cNvPr id="15367" name="Rectangle 7" descr="Gold bar"/>
          <p:cNvSpPr>
            <a:spLocks noChangeArrowheads="1"/>
          </p:cNvSpPr>
          <p:nvPr/>
        </p:nvSpPr>
        <p:spPr bwMode="auto">
          <a:xfrm>
            <a:off x="0" y="0"/>
            <a:ext cx="228600" cy="2286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15368"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9" name="Rectangle 9" descr="Orange bar"/>
          <p:cNvSpPr>
            <a:spLocks noChangeArrowheads="1"/>
          </p:cNvSpPr>
          <p:nvPr/>
        </p:nvSpPr>
        <p:spPr bwMode="auto">
          <a:xfrm>
            <a:off x="0" y="2286000"/>
            <a:ext cx="228600" cy="2286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
        <p:nvSpPr>
          <p:cNvPr id="15370" name="Rectangle 10" descr="Slate bar"/>
          <p:cNvSpPr>
            <a:spLocks noChangeArrowheads="1"/>
          </p:cNvSpPr>
          <p:nvPr/>
        </p:nvSpPr>
        <p:spPr bwMode="auto">
          <a:xfrm>
            <a:off x="0" y="4572000"/>
            <a:ext cx="228600" cy="2286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topoverdose.or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iframe%20width=%22560%22%20height=%22315%22%20src=%22https:/www.youtube.com/embed/ueYwq19ctos?ecver=1%22%20frameborder=%220%22%20allowfullscreen%3e%3c\iframe" TargetMode="External"/><Relationship Id="rId2" Type="http://schemas.openxmlformats.org/officeDocument/2006/relationships/slideLayout" Target="../slideLayouts/slideLayout2.xml"/><Relationship Id="rId1" Type="http://schemas.openxmlformats.org/officeDocument/2006/relationships/video" Target="https://www.youtube.com/embed/ueYwq19ctos?ecver=1"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762000"/>
            <a:ext cx="8229600" cy="2127250"/>
          </a:xfrm>
        </p:spPr>
        <p:txBody>
          <a:bodyPr/>
          <a:lstStyle/>
          <a:p>
            <a:r>
              <a:rPr lang="en-US" sz="4000" dirty="0" smtClean="0">
                <a:ln w="5000" cmpd="sng">
                  <a:solidFill>
                    <a:schemeClr val="tx1"/>
                  </a:solidFill>
                  <a:prstDash val="solid"/>
                </a:ln>
                <a:solidFill>
                  <a:schemeClr val="tx1"/>
                </a:solidFill>
                <a:effectLst/>
                <a:latin typeface="+mn-lt"/>
              </a:rPr>
              <a:t>Seattle and King County        Heroin &amp; Prescription Opiate Addiction Task Force Final Recommendations</a:t>
            </a:r>
            <a:endParaRPr lang="en-US" altLang="en-US" sz="4000" dirty="0">
              <a:latin typeface="+mn-lt"/>
            </a:endParaRPr>
          </a:p>
        </p:txBody>
      </p:sp>
      <p:sp>
        <p:nvSpPr>
          <p:cNvPr id="2051" name="Rectangle 3"/>
          <p:cNvSpPr>
            <a:spLocks noGrp="1" noChangeArrowheads="1"/>
          </p:cNvSpPr>
          <p:nvPr>
            <p:ph type="subTitle" idx="1"/>
          </p:nvPr>
        </p:nvSpPr>
        <p:spPr>
          <a:xfrm>
            <a:off x="1371600" y="3886200"/>
            <a:ext cx="6400800" cy="1593850"/>
          </a:xfrm>
        </p:spPr>
        <p:txBody>
          <a:bodyPr/>
          <a:lstStyle/>
          <a:p>
            <a:pPr algn="r"/>
            <a:r>
              <a:rPr lang="en-US" altLang="en-US" smtClean="0"/>
              <a:t>Brad Finegood</a:t>
            </a:r>
            <a:endParaRPr lang="en-US" altLang="en-US"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Rectangle 7"/>
          <p:cNvSpPr>
            <a:spLocks noGrp="1" noChangeArrowheads="1"/>
          </p:cNvSpPr>
          <p:nvPr>
            <p:ph type="title"/>
          </p:nvPr>
        </p:nvSpPr>
        <p:spPr/>
        <p:txBody>
          <a:bodyPr/>
          <a:lstStyle/>
          <a:p>
            <a:endParaRPr lang="en-US" altLang="en-US"/>
          </a:p>
        </p:txBody>
      </p:sp>
      <p:sp>
        <p:nvSpPr>
          <p:cNvPr id="20488" name="Rectangle 8"/>
          <p:cNvSpPr>
            <a:spLocks noGrp="1" noChangeArrowheads="1"/>
          </p:cNvSpPr>
          <p:nvPr>
            <p:ph type="body" sz="half" idx="1"/>
          </p:nvPr>
        </p:nvSpPr>
        <p:spPr/>
        <p:txBody>
          <a:bodyPr/>
          <a:lstStyle/>
          <a:p>
            <a:endParaRPr lang="en-US" altLang="en-US" sz="2400"/>
          </a:p>
        </p:txBody>
      </p:sp>
      <p:pic>
        <p:nvPicPr>
          <p:cNvPr id="2" name="Content Placeholder 1"/>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856749" y="-1"/>
            <a:ext cx="5382251" cy="6817519"/>
          </a:xfrm>
        </p:spPr>
      </p:pic>
      <p:sp>
        <p:nvSpPr>
          <p:cNvPr id="20490" name="Rectangle 10"/>
          <p:cNvSpPr>
            <a:spLocks noGrp="1" noChangeArrowheads="1"/>
          </p:cNvSpPr>
          <p:nvPr>
            <p:ph sz="quarter" idx="3"/>
          </p:nvPr>
        </p:nvSpPr>
        <p:spPr/>
        <p:txBody>
          <a:bodyPr/>
          <a:lstStyle/>
          <a:p>
            <a:endParaRPr lang="en-US" altLang="en-US" sz="200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half" idx="1"/>
          </p:nvPr>
        </p:nvSpPr>
        <p:spPr>
          <a:xfrm>
            <a:off x="457200" y="1600200"/>
            <a:ext cx="6781800" cy="4530725"/>
          </a:xfrm>
        </p:spPr>
        <p:txBody>
          <a:bodyPr/>
          <a:lstStyle/>
          <a:p>
            <a:endParaRPr lang="en-US" dirty="0" smtClean="0">
              <a:hlinkClick r:id="rId2" tooltip="stopoverdose.org"/>
            </a:endParaRPr>
          </a:p>
          <a:p>
            <a:pPr marL="0" indent="0">
              <a:buNone/>
            </a:pPr>
            <a:endParaRPr lang="en-US" dirty="0" smtClean="0">
              <a:hlinkClick r:id="rId2" tooltip="stopoverdose.org"/>
            </a:endParaRPr>
          </a:p>
          <a:p>
            <a:r>
              <a:rPr lang="en-US" dirty="0" smtClean="0">
                <a:hlinkClick r:id="rId2" tooltip="stopoverdose.org"/>
              </a:rPr>
              <a:t>stopoverdose.org</a:t>
            </a:r>
            <a:endParaRPr lang="en-US" dirty="0"/>
          </a:p>
        </p:txBody>
      </p:sp>
    </p:spTree>
    <p:extLst>
      <p:ext uri="{BB962C8B-B14F-4D97-AF65-F5344CB8AC3E}">
        <p14:creationId xmlns:p14="http://schemas.microsoft.com/office/powerpoint/2010/main" val="1774339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altLang="en-US" dirty="0" smtClean="0"/>
              <a:t>Community Health Engagement Locations (CHEL sites)</a:t>
            </a:r>
            <a:endParaRPr lang="en-US" altLang="en-US" dirty="0"/>
          </a:p>
        </p:txBody>
      </p:sp>
      <p:sp>
        <p:nvSpPr>
          <p:cNvPr id="10245" name="Rectangle 5"/>
          <p:cNvSpPr>
            <a:spLocks noGrp="1" noChangeArrowheads="1"/>
          </p:cNvSpPr>
          <p:nvPr>
            <p:ph type="body" sz="half" idx="1"/>
          </p:nvPr>
        </p:nvSpPr>
        <p:spPr>
          <a:xfrm>
            <a:off x="457200" y="1600200"/>
            <a:ext cx="8229600" cy="4530725"/>
          </a:xfrm>
        </p:spPr>
        <p:txBody>
          <a:bodyPr/>
          <a:lstStyle/>
          <a:p>
            <a:r>
              <a:rPr lang="en-US" sz="1900" dirty="0" smtClean="0"/>
              <a:t>The Task Force will refer to sites that provide harm reduction services where supervised consumption occurs as Community Health Engagement Locations for individuals with substance use disorders (CHEL sites). This terminology recognizes that the primary purpose of these sites is to engage individuals experiencing opioid use disorder using multiple strategies to reduce harm and promote health, including, but not limited to, overdose prevention through promoting safe consumption of substances and treatment of overdose. The Task Force’s equity and social justice (ESJ) charge emphases the importance of providing support and services to the most marginalized individuals experiencing substance use disorders in the County. The Task Force asserts that the designation CHEL sites is a non-stigmatizing term that recognizes that these sites provide multiple health interventions to decrease risks associated with substance use disorder and promote improved health outcomes. </a:t>
            </a:r>
            <a:endParaRPr lang="en-US" sz="1900" dirty="0" smtClean="0">
              <a:effectLst/>
            </a:endParaRPr>
          </a:p>
          <a:p>
            <a:endParaRPr lang="en-US" altLang="en-US" sz="1900"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3828"/>
          <a:stretch/>
        </p:blipFill>
        <p:spPr>
          <a:xfrm>
            <a:off x="152400" y="-1"/>
            <a:ext cx="8677347" cy="6789999"/>
          </a:xfrm>
          <a:prstGeom prst="rect">
            <a:avLst/>
          </a:prstGeom>
        </p:spPr>
      </p:pic>
    </p:spTree>
    <p:extLst>
      <p:ext uri="{BB962C8B-B14F-4D97-AF65-F5344CB8AC3E}">
        <p14:creationId xmlns:p14="http://schemas.microsoft.com/office/powerpoint/2010/main" val="165657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hlinkClick r:id="rId3" action="ppaction://hlinkfile"/>
            </a:endParaRPr>
          </a:p>
          <a:p>
            <a:endParaRPr lang="en-US" dirty="0">
              <a:hlinkClick r:id="rId3" action="ppaction://hlinkfile"/>
            </a:endParaRPr>
          </a:p>
          <a:p>
            <a:pPr marL="0" indent="0">
              <a:buNone/>
            </a:pPr>
            <a:endParaRPr lang="en-US" dirty="0" smtClean="0">
              <a:hlinkClick r:id="rId3" action="ppaction://hlinkfile"/>
            </a:endParaRPr>
          </a:p>
        </p:txBody>
      </p:sp>
      <p:pic>
        <p:nvPicPr>
          <p:cNvPr id="4" name="ueYwq19ctos?ecver=1"/>
          <p:cNvPicPr>
            <a:picLocks noRot="1" noChangeAspect="1"/>
          </p:cNvPicPr>
          <p:nvPr>
            <a:videoFile r:link="rId1"/>
          </p:nvPr>
        </p:nvPicPr>
        <p:blipFill>
          <a:blip r:embed="rId4"/>
          <a:stretch>
            <a:fillRect/>
          </a:stretch>
        </p:blipFill>
        <p:spPr>
          <a:xfrm>
            <a:off x="1676400" y="1800225"/>
            <a:ext cx="5875867" cy="3305175"/>
          </a:xfrm>
          <a:prstGeom prst="rect">
            <a:avLst/>
          </a:prstGeom>
        </p:spPr>
      </p:pic>
    </p:spTree>
    <p:extLst>
      <p:ext uri="{BB962C8B-B14F-4D97-AF65-F5344CB8AC3E}">
        <p14:creationId xmlns:p14="http://schemas.microsoft.com/office/powerpoint/2010/main" val="1633892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4442"/>
          <a:stretch/>
        </p:blipFill>
        <p:spPr>
          <a:xfrm>
            <a:off x="-152400" y="189471"/>
            <a:ext cx="9524903" cy="6703020"/>
          </a:xfrm>
        </p:spPr>
      </p:pic>
    </p:spTree>
    <p:extLst>
      <p:ext uri="{BB962C8B-B14F-4D97-AF65-F5344CB8AC3E}">
        <p14:creationId xmlns:p14="http://schemas.microsoft.com/office/powerpoint/2010/main" val="2466609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55558"/>
          <a:stretch/>
        </p:blipFill>
        <p:spPr bwMode="auto">
          <a:xfrm>
            <a:off x="-76200" y="873442"/>
            <a:ext cx="9339489" cy="525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370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030" y="1423341"/>
            <a:ext cx="4953000" cy="5282259"/>
          </a:xfrm>
          <a:prstGeom prst="rect">
            <a:avLst/>
          </a:prstGeom>
          <a:noFill/>
        </p:spPr>
        <p:txBody>
          <a:bodyPr wrap="square" rtlCol="0">
            <a:normAutofit fontScale="85000" lnSpcReduction="10000"/>
          </a:bodyPr>
          <a:lstStyle/>
          <a:p>
            <a:r>
              <a:rPr lang="en-US" sz="2000" dirty="0">
                <a:latin typeface="Calibri (Body)"/>
              </a:rPr>
              <a:t>The Task Force will apply an Equity and Social Justice (ESJ) lens to all of its work.  We acknowledge that the “War on Drugs” has disproportionately adversely impacted some communities of color, and it is important that supportive interventions now not inadvertently replicate that pattern. Interventions to address the King County heroin and opiate problem will or could affect the health and safety of diverse communities, directly and indirectly (through re-allocation of resources).  Measures recommended by the Task Force to enhance the health and well-being of heroin and opiate users or to prevent heroin and opiate addiction must be intentionally planned to ensure that they serve marginalized individuals and communities.  At the same time, the response to heroin and opiate use must not exacerbate inequities in the care and response provided among users of various drugs. </a:t>
            </a:r>
          </a:p>
          <a:p>
            <a:pPr>
              <a:spcBef>
                <a:spcPts val="100"/>
              </a:spcBef>
            </a:pPr>
            <a:endParaRPr lang="en-US" sz="2000" dirty="0" smtClean="0">
              <a:solidFill>
                <a:prstClr val="white"/>
              </a:solidFill>
            </a:endParaRPr>
          </a:p>
          <a:p>
            <a:endParaRPr lang="en-US" sz="2400" dirty="0">
              <a:solidFill>
                <a:prstClr val="black"/>
              </a:solidFill>
            </a:endParaRPr>
          </a:p>
        </p:txBody>
      </p:sp>
      <p:sp>
        <p:nvSpPr>
          <p:cNvPr id="5" name="TextBox 4"/>
          <p:cNvSpPr txBox="1"/>
          <p:nvPr/>
        </p:nvSpPr>
        <p:spPr>
          <a:xfrm>
            <a:off x="304801" y="256580"/>
            <a:ext cx="4495801" cy="734020"/>
          </a:xfrm>
          <a:prstGeom prst="rect">
            <a:avLst/>
          </a:prstGeom>
          <a:noFill/>
        </p:spPr>
        <p:txBody>
          <a:bodyPr wrap="square" rtlCol="0" anchor="b">
            <a:normAutofit fontScale="55000" lnSpcReduction="20000"/>
          </a:bodyPr>
          <a:lstStyle/>
          <a:p>
            <a:r>
              <a:rPr lang="en-US" sz="4400" b="1" dirty="0" smtClean="0">
                <a:solidFill>
                  <a:srgbClr val="7BCF27"/>
                </a:solidFill>
              </a:rPr>
              <a:t>Equity and Social Justice Charge</a:t>
            </a:r>
            <a:endParaRPr lang="en-US" sz="4400" b="1" dirty="0">
              <a:solidFill>
                <a:srgbClr val="7BCF27"/>
              </a:solidFill>
            </a:endParaRPr>
          </a:p>
        </p:txBody>
      </p:sp>
      <p:pic>
        <p:nvPicPr>
          <p:cNvPr id="12" name="Picture 11"/>
          <p:cNvPicPr>
            <a:picLocks noChangeAspect="1"/>
          </p:cNvPicPr>
          <p:nvPr/>
        </p:nvPicPr>
        <p:blipFill>
          <a:blip r:embed="rId3" cstate="print"/>
          <a:stretch>
            <a:fillRect/>
          </a:stretch>
        </p:blipFill>
        <p:spPr>
          <a:xfrm rot="198018">
            <a:off x="7003577" y="2820720"/>
            <a:ext cx="1031813" cy="2283364"/>
          </a:xfrm>
          <a:prstGeom prst="rect">
            <a:avLst/>
          </a:prstGeom>
        </p:spPr>
      </p:pic>
      <p:pic>
        <p:nvPicPr>
          <p:cNvPr id="16" name="Picture 15"/>
          <p:cNvPicPr>
            <a:picLocks noChangeAspect="1"/>
          </p:cNvPicPr>
          <p:nvPr/>
        </p:nvPicPr>
        <p:blipFill>
          <a:blip r:embed="rId4" cstate="print"/>
          <a:stretch>
            <a:fillRect/>
          </a:stretch>
        </p:blipFill>
        <p:spPr>
          <a:xfrm>
            <a:off x="7416883" y="267512"/>
            <a:ext cx="1584446" cy="2438400"/>
          </a:xfrm>
          <a:prstGeom prst="rect">
            <a:avLst/>
          </a:prstGeom>
        </p:spPr>
      </p:pic>
      <p:pic>
        <p:nvPicPr>
          <p:cNvPr id="18" name="Picture 17"/>
          <p:cNvPicPr>
            <a:picLocks noChangeAspect="1"/>
          </p:cNvPicPr>
          <p:nvPr/>
        </p:nvPicPr>
        <p:blipFill>
          <a:blip r:embed="rId5" cstate="print"/>
          <a:stretch>
            <a:fillRect/>
          </a:stretch>
        </p:blipFill>
        <p:spPr>
          <a:xfrm>
            <a:off x="6110598" y="356541"/>
            <a:ext cx="828109" cy="2133600"/>
          </a:xfrm>
          <a:prstGeom prst="rect">
            <a:avLst/>
          </a:prstGeom>
        </p:spPr>
      </p:pic>
    </p:spTree>
    <p:extLst>
      <p:ext uri="{BB962C8B-B14F-4D97-AF65-F5344CB8AC3E}">
        <p14:creationId xmlns:p14="http://schemas.microsoft.com/office/powerpoint/2010/main" val="2790218375"/>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030" y="1600199"/>
            <a:ext cx="4953000" cy="5257801"/>
          </a:xfrm>
          <a:prstGeom prst="rect">
            <a:avLst/>
          </a:prstGeom>
          <a:noFill/>
        </p:spPr>
        <p:txBody>
          <a:bodyPr wrap="square" rtlCol="0">
            <a:normAutofit fontScale="62500" lnSpcReduction="20000"/>
          </a:bodyPr>
          <a:lstStyle/>
          <a:p>
            <a:r>
              <a:rPr lang="en-US" sz="3400" dirty="0" smtClean="0">
                <a:latin typeface="Calibri (Body)"/>
              </a:rPr>
              <a:t>All </a:t>
            </a:r>
            <a:r>
              <a:rPr lang="en-US" sz="3400" dirty="0">
                <a:latin typeface="Calibri (Body)"/>
              </a:rPr>
              <a:t>recommendations by the Taskforce will be reviewed using a racial impact statement framework.  The Task Force will not seek to advance recommendations that can be expected to widen racial or ethnic disparities in health, healthcare, other services and support, income, or justice system involvement.  Whenever possible, these concerns should lead to broadening the recommendations of the Task Force, rather than leaving behind interventions that are predicted to enhance the health and well-being of heroin and opiate users.</a:t>
            </a:r>
          </a:p>
          <a:p>
            <a:r>
              <a:rPr lang="en-US" sz="2000" dirty="0" smtClean="0">
                <a:solidFill>
                  <a:schemeClr val="bg1"/>
                </a:solidFill>
                <a:latin typeface="Calibri (Body)"/>
              </a:rPr>
              <a:t> </a:t>
            </a:r>
            <a:r>
              <a:rPr lang="en-US" sz="2000" dirty="0">
                <a:solidFill>
                  <a:schemeClr val="bg1"/>
                </a:solidFill>
                <a:latin typeface="Calibri (Body)"/>
              </a:rPr>
              <a:t>by the Task Force to enhance the health and well-being of heroin and opiate users or to prevent heroin and opiate addiction must be intentionally planned to ensure that they serve marginalized individuals and communities.  At the same time, the response to heroin and opiate use must not exacerbate inequities in the care and response provided among users of various drugs. </a:t>
            </a:r>
          </a:p>
          <a:p>
            <a:pPr>
              <a:spcBef>
                <a:spcPts val="100"/>
              </a:spcBef>
            </a:pPr>
            <a:endParaRPr lang="en-US" sz="2000" dirty="0" smtClean="0">
              <a:solidFill>
                <a:prstClr val="white"/>
              </a:solidFill>
            </a:endParaRPr>
          </a:p>
          <a:p>
            <a:endParaRPr lang="en-US" sz="2400" dirty="0">
              <a:solidFill>
                <a:prstClr val="black"/>
              </a:solidFill>
            </a:endParaRPr>
          </a:p>
        </p:txBody>
      </p:sp>
      <p:sp>
        <p:nvSpPr>
          <p:cNvPr id="5" name="TextBox 4"/>
          <p:cNvSpPr txBox="1"/>
          <p:nvPr/>
        </p:nvSpPr>
        <p:spPr>
          <a:xfrm>
            <a:off x="304801" y="256580"/>
            <a:ext cx="4495801" cy="734020"/>
          </a:xfrm>
          <a:prstGeom prst="rect">
            <a:avLst/>
          </a:prstGeom>
          <a:noFill/>
        </p:spPr>
        <p:txBody>
          <a:bodyPr wrap="square" rtlCol="0" anchor="b">
            <a:normAutofit fontScale="55000" lnSpcReduction="20000"/>
          </a:bodyPr>
          <a:lstStyle/>
          <a:p>
            <a:r>
              <a:rPr lang="en-US" sz="4400" b="1" dirty="0" smtClean="0">
                <a:solidFill>
                  <a:srgbClr val="7BCF27"/>
                </a:solidFill>
              </a:rPr>
              <a:t>Equity and Social Justice Charge (Continued)</a:t>
            </a:r>
            <a:endParaRPr lang="en-US" sz="4400" b="1" dirty="0">
              <a:solidFill>
                <a:srgbClr val="7BCF27"/>
              </a:solidFill>
            </a:endParaRPr>
          </a:p>
        </p:txBody>
      </p:sp>
      <p:pic>
        <p:nvPicPr>
          <p:cNvPr id="12" name="Picture 11"/>
          <p:cNvPicPr>
            <a:picLocks noChangeAspect="1"/>
          </p:cNvPicPr>
          <p:nvPr/>
        </p:nvPicPr>
        <p:blipFill>
          <a:blip r:embed="rId3" cstate="print"/>
          <a:stretch>
            <a:fillRect/>
          </a:stretch>
        </p:blipFill>
        <p:spPr>
          <a:xfrm rot="198018">
            <a:off x="7003577" y="2820720"/>
            <a:ext cx="1031813" cy="2283364"/>
          </a:xfrm>
          <a:prstGeom prst="rect">
            <a:avLst/>
          </a:prstGeom>
        </p:spPr>
      </p:pic>
      <p:pic>
        <p:nvPicPr>
          <p:cNvPr id="16" name="Picture 15"/>
          <p:cNvPicPr>
            <a:picLocks noChangeAspect="1"/>
          </p:cNvPicPr>
          <p:nvPr/>
        </p:nvPicPr>
        <p:blipFill>
          <a:blip r:embed="rId4" cstate="print"/>
          <a:stretch>
            <a:fillRect/>
          </a:stretch>
        </p:blipFill>
        <p:spPr>
          <a:xfrm>
            <a:off x="7416883" y="267512"/>
            <a:ext cx="1584446" cy="2438400"/>
          </a:xfrm>
          <a:prstGeom prst="rect">
            <a:avLst/>
          </a:prstGeom>
        </p:spPr>
      </p:pic>
      <p:pic>
        <p:nvPicPr>
          <p:cNvPr id="18" name="Picture 17"/>
          <p:cNvPicPr>
            <a:picLocks noChangeAspect="1"/>
          </p:cNvPicPr>
          <p:nvPr/>
        </p:nvPicPr>
        <p:blipFill>
          <a:blip r:embed="rId5" cstate="print"/>
          <a:stretch>
            <a:fillRect/>
          </a:stretch>
        </p:blipFill>
        <p:spPr>
          <a:xfrm>
            <a:off x="6110598" y="356541"/>
            <a:ext cx="828109" cy="2133600"/>
          </a:xfrm>
          <a:prstGeom prst="rect">
            <a:avLst/>
          </a:prstGeom>
        </p:spPr>
      </p:pic>
    </p:spTree>
    <p:extLst>
      <p:ext uri="{BB962C8B-B14F-4D97-AF65-F5344CB8AC3E}">
        <p14:creationId xmlns:p14="http://schemas.microsoft.com/office/powerpoint/2010/main" val="853995987"/>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ltLang="en-US"/>
          </a:p>
        </p:txBody>
      </p:sp>
      <p:sp>
        <p:nvSpPr>
          <p:cNvPr id="18435" name="Rectangle 3"/>
          <p:cNvSpPr>
            <a:spLocks noGrp="1" noChangeArrowheads="1"/>
          </p:cNvSpPr>
          <p:nvPr>
            <p:ph type="body" idx="1"/>
          </p:nvPr>
        </p:nvSpPr>
        <p:spPr/>
        <p:txBody>
          <a:bodyPr/>
          <a:lstStyle/>
          <a:p>
            <a:endParaRPr lang="en-US" alt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4" y="0"/>
            <a:ext cx="5414211" cy="6858000"/>
          </a:xfrm>
          <a:prstGeom prst="rect">
            <a:avLst/>
          </a:prstGeom>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endParaRPr lang="en-US" altLang="en-US"/>
          </a:p>
        </p:txBody>
      </p:sp>
      <p:sp>
        <p:nvSpPr>
          <p:cNvPr id="19459" name="Rectangle 3"/>
          <p:cNvSpPr>
            <a:spLocks noGrp="1" noChangeArrowheads="1"/>
          </p:cNvSpPr>
          <p:nvPr>
            <p:ph type="body" idx="1"/>
          </p:nvPr>
        </p:nvSpPr>
        <p:spPr/>
        <p:txBody>
          <a:bodyPr/>
          <a:lstStyle/>
          <a:p>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4" y="0"/>
            <a:ext cx="5414211" cy="6858000"/>
          </a:xfrm>
          <a:prstGeom prst="rect">
            <a:avLst/>
          </a:prstGeom>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resentation">
  <a:themeElements>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Leve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223</TotalTime>
  <Words>223</Words>
  <Application>Microsoft Office PowerPoint</Application>
  <PresentationFormat>On-screen Show (4:3)</PresentationFormat>
  <Paragraphs>17</Paragraphs>
  <Slides>12</Slides>
  <Notes>3</Notes>
  <HiddenSlides>1</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 (Body)</vt:lpstr>
      <vt:lpstr>Times New Roman</vt:lpstr>
      <vt:lpstr>Wingdings</vt:lpstr>
      <vt:lpstr>Presentation</vt:lpstr>
      <vt:lpstr>Seattle and King County        Heroin &amp; Prescription Opiate Addiction Task Force Final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Community Health Engagement Locations (CHEL sites)</vt:lpstr>
    </vt:vector>
  </TitlesOfParts>
  <Company>King County - DCHS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and King County        Heroin &amp; Prescription Opiate Addiction Task Force Final Recommendations</dc:title>
  <dc:creator>Finegood, Brad</dc:creator>
  <cp:lastModifiedBy>Yvonne Pitrof</cp:lastModifiedBy>
  <cp:revision>10</cp:revision>
  <dcterms:created xsi:type="dcterms:W3CDTF">2016-09-20T02:23:45Z</dcterms:created>
  <dcterms:modified xsi:type="dcterms:W3CDTF">2017-10-04T17:39:15Z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TC060874521033</vt:lpwstr>
  </property>
</Properties>
</file>