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4" r:id="rId2"/>
    <p:sldId id="561" r:id="rId3"/>
    <p:sldId id="567" r:id="rId4"/>
    <p:sldId id="565" r:id="rId5"/>
    <p:sldId id="568" r:id="rId6"/>
    <p:sldId id="569" r:id="rId7"/>
    <p:sldId id="570" r:id="rId8"/>
    <p:sldId id="571" r:id="rId9"/>
    <p:sldId id="562" r:id="rId10"/>
    <p:sldId id="563" r:id="rId11"/>
    <p:sldId id="564" r:id="rId12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C63"/>
    <a:srgbClr val="D45F37"/>
    <a:srgbClr val="D0E3EA"/>
    <a:srgbClr val="E9F1F5"/>
    <a:srgbClr val="003366"/>
    <a:srgbClr val="FBB401"/>
    <a:srgbClr val="CFAD21"/>
    <a:srgbClr val="FBCA01"/>
    <a:srgbClr val="E6BE0E"/>
    <a:srgbClr val="AC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22" autoAdjust="0"/>
    <p:restoredTop sz="94542" autoAdjust="0"/>
  </p:normalViewPr>
  <p:slideViewPr>
    <p:cSldViewPr>
      <p:cViewPr varScale="1">
        <p:scale>
          <a:sx n="139" d="100"/>
          <a:sy n="139" d="100"/>
        </p:scale>
        <p:origin x="702" y="120"/>
      </p:cViewPr>
      <p:guideLst>
        <p:guide orient="horz" pos="1620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4D48D-DA35-4AFD-AC18-3441D02EB844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2EC9AC-7A37-4689-979D-2D765C7C1219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b="1" dirty="0"/>
            <a:t>New Forms &amp; Publications </a:t>
          </a:r>
        </a:p>
      </dgm:t>
    </dgm:pt>
    <dgm:pt modelId="{6D79B626-098E-495C-A0BF-BF235DD4E607}" type="parTrans" cxnId="{36E0EBCF-5EA5-457E-863B-A513C308CCE2}">
      <dgm:prSet/>
      <dgm:spPr/>
      <dgm:t>
        <a:bodyPr/>
        <a:lstStyle/>
        <a:p>
          <a:endParaRPr lang="en-US" sz="1400"/>
        </a:p>
      </dgm:t>
    </dgm:pt>
    <dgm:pt modelId="{620052A8-4DFF-403D-B005-2ADAD0EEABF5}" type="sibTrans" cxnId="{36E0EBCF-5EA5-457E-863B-A513C308CCE2}">
      <dgm:prSet/>
      <dgm:spPr/>
      <dgm:t>
        <a:bodyPr/>
        <a:lstStyle/>
        <a:p>
          <a:endParaRPr lang="en-US" sz="1400"/>
        </a:p>
      </dgm:t>
    </dgm:pt>
    <dgm:pt modelId="{5BEEEBA7-59CC-463F-BC20-BC81D0D346AD}">
      <dgm:prSet phldrT="[Text]" custT="1"/>
      <dgm:spPr>
        <a:solidFill>
          <a:srgbClr val="92D050">
            <a:alpha val="50000"/>
          </a:srgb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EFAP Spenddown </a:t>
          </a:r>
        </a:p>
      </dgm:t>
    </dgm:pt>
    <dgm:pt modelId="{1AC1A4E0-E2BE-4A6A-A114-C3292622A416}" type="parTrans" cxnId="{B5933103-CB38-4EDF-AAEA-027E44D08E83}">
      <dgm:prSet/>
      <dgm:spPr/>
      <dgm:t>
        <a:bodyPr/>
        <a:lstStyle/>
        <a:p>
          <a:endParaRPr lang="en-US" sz="1400"/>
        </a:p>
      </dgm:t>
    </dgm:pt>
    <dgm:pt modelId="{BC3DC4A5-D3BF-4C41-85AA-52C6974C469D}" type="sibTrans" cxnId="{B5933103-CB38-4EDF-AAEA-027E44D08E83}">
      <dgm:prSet/>
      <dgm:spPr/>
      <dgm:t>
        <a:bodyPr/>
        <a:lstStyle/>
        <a:p>
          <a:endParaRPr lang="en-US" sz="1400"/>
        </a:p>
      </dgm:t>
    </dgm:pt>
    <dgm:pt modelId="{8950B6A8-8C52-44FB-B4E9-6A38792E2B44}">
      <dgm:prSet phldrT="[Text]"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400" b="1" dirty="0"/>
        </a:p>
        <a:p>
          <a:r>
            <a:rPr lang="en-US" sz="1400" b="1" dirty="0"/>
            <a:t>New &amp; Returning Clients</a:t>
          </a:r>
        </a:p>
        <a:p>
          <a:endParaRPr lang="en-US" sz="1400" b="1" dirty="0"/>
        </a:p>
      </dgm:t>
    </dgm:pt>
    <dgm:pt modelId="{0DECDA5E-1ADD-4A7E-A3B3-783B279D296A}" type="parTrans" cxnId="{0DE54B27-1AE6-429F-B90C-58163C1A781C}">
      <dgm:prSet/>
      <dgm:spPr/>
      <dgm:t>
        <a:bodyPr/>
        <a:lstStyle/>
        <a:p>
          <a:endParaRPr lang="en-US" sz="1400"/>
        </a:p>
      </dgm:t>
    </dgm:pt>
    <dgm:pt modelId="{8B74C08C-975B-474A-B24A-3C17FBA4EC41}" type="sibTrans" cxnId="{0DE54B27-1AE6-429F-B90C-58163C1A781C}">
      <dgm:prSet/>
      <dgm:spPr/>
      <dgm:t>
        <a:bodyPr/>
        <a:lstStyle/>
        <a:p>
          <a:endParaRPr lang="en-US" sz="1400"/>
        </a:p>
      </dgm:t>
    </dgm:pt>
    <dgm:pt modelId="{2E47D296-F47F-4CFA-A0D0-6EC7669A0669}">
      <dgm:prSet phldrT="[Text]" custT="1"/>
      <dgm:spPr>
        <a:solidFill>
          <a:schemeClr val="accent5">
            <a:lumMod val="40000"/>
            <a:lumOff val="60000"/>
            <a:alpha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sz="1400" b="1" dirty="0"/>
        </a:p>
        <a:p>
          <a:r>
            <a:rPr lang="en-US" sz="1400" b="1" dirty="0"/>
            <a:t>Lessons Learned</a:t>
          </a:r>
        </a:p>
        <a:p>
          <a:endParaRPr lang="en-US" sz="1400" b="1" dirty="0"/>
        </a:p>
      </dgm:t>
    </dgm:pt>
    <dgm:pt modelId="{E023876F-0149-4A3E-9199-D8F2A8BAFC38}" type="parTrans" cxnId="{A76CAB51-E05B-4B0A-A952-08303EEB6BB1}">
      <dgm:prSet/>
      <dgm:spPr/>
      <dgm:t>
        <a:bodyPr/>
        <a:lstStyle/>
        <a:p>
          <a:endParaRPr lang="en-US" sz="1400"/>
        </a:p>
      </dgm:t>
    </dgm:pt>
    <dgm:pt modelId="{A227ABC2-BDFF-42DC-9188-D0EDC2DA698E}" type="sibTrans" cxnId="{A76CAB51-E05B-4B0A-A952-08303EEB6BB1}">
      <dgm:prSet/>
      <dgm:spPr/>
      <dgm:t>
        <a:bodyPr/>
        <a:lstStyle/>
        <a:p>
          <a:endParaRPr lang="en-US" sz="1400"/>
        </a:p>
      </dgm:t>
    </dgm:pt>
    <dgm:pt modelId="{3ADA4370-9328-4C62-91CF-15EA3397771C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1400" b="1" dirty="0"/>
        </a:p>
        <a:p>
          <a:r>
            <a:rPr lang="en-US" sz="1400" b="1" dirty="0"/>
            <a:t>Closeout </a:t>
          </a:r>
        </a:p>
        <a:p>
          <a:endParaRPr lang="en-US" sz="1400" b="1" dirty="0"/>
        </a:p>
      </dgm:t>
    </dgm:pt>
    <dgm:pt modelId="{81F400B2-5A8B-45F4-879E-5981A1FE5063}" type="parTrans" cxnId="{B8B04250-803B-4AAB-BF9D-57C8D84D920C}">
      <dgm:prSet/>
      <dgm:spPr/>
      <dgm:t>
        <a:bodyPr/>
        <a:lstStyle/>
        <a:p>
          <a:endParaRPr lang="en-US" sz="1400"/>
        </a:p>
      </dgm:t>
    </dgm:pt>
    <dgm:pt modelId="{52584EE3-5973-4070-9852-03E005F4952E}" type="sibTrans" cxnId="{B8B04250-803B-4AAB-BF9D-57C8D84D920C}">
      <dgm:prSet/>
      <dgm:spPr/>
      <dgm:t>
        <a:bodyPr/>
        <a:lstStyle/>
        <a:p>
          <a:endParaRPr lang="en-US" sz="1400"/>
        </a:p>
      </dgm:t>
    </dgm:pt>
    <dgm:pt modelId="{8B873BD1-B3D6-4AE9-A633-A32EAFA56DD4}" type="pres">
      <dgm:prSet presAssocID="{1E94D48D-DA35-4AFD-AC18-3441D02EB844}" presName="Name0" presStyleCnt="0">
        <dgm:presLayoutVars>
          <dgm:chMax val="7"/>
          <dgm:dir/>
          <dgm:resizeHandles val="exact"/>
        </dgm:presLayoutVars>
      </dgm:prSet>
      <dgm:spPr/>
    </dgm:pt>
    <dgm:pt modelId="{B40288BD-50EC-4CF6-B7E2-8E776DA9BDD9}" type="pres">
      <dgm:prSet presAssocID="{1E94D48D-DA35-4AFD-AC18-3441D02EB844}" presName="ellipse1" presStyleLbl="vennNode1" presStyleIdx="0" presStyleCnt="5" custScaleX="89382" custScaleY="85294" custLinFactNeighborX="74914" custLinFactNeighborY="-20044" custRadScaleRad="92089" custRadScaleInc="-35013">
        <dgm:presLayoutVars>
          <dgm:bulletEnabled val="1"/>
        </dgm:presLayoutVars>
      </dgm:prSet>
      <dgm:spPr/>
    </dgm:pt>
    <dgm:pt modelId="{BE1E9D8F-2156-45B1-87EE-DBAFB58D3DCF}" type="pres">
      <dgm:prSet presAssocID="{1E94D48D-DA35-4AFD-AC18-3441D02EB844}" presName="ellipse2" presStyleLbl="vennNode1" presStyleIdx="1" presStyleCnt="5" custScaleX="91764" custScaleY="87412" custLinFactNeighborX="56311" custLinFactNeighborY="4109" custRadScaleRad="92089" custRadScaleInc="-35013">
        <dgm:presLayoutVars>
          <dgm:bulletEnabled val="1"/>
        </dgm:presLayoutVars>
      </dgm:prSet>
      <dgm:spPr/>
    </dgm:pt>
    <dgm:pt modelId="{6113ECC9-B9A3-430D-A520-B05FE7C3F75D}" type="pres">
      <dgm:prSet presAssocID="{1E94D48D-DA35-4AFD-AC18-3441D02EB844}" presName="ellipse3" presStyleLbl="vennNode1" presStyleIdx="2" presStyleCnt="5" custScaleX="86514" custScaleY="84792" custLinFactNeighborX="26279" custLinFactNeighborY="14120" custRadScaleRad="92089" custRadScaleInc="-35013">
        <dgm:presLayoutVars>
          <dgm:bulletEnabled val="1"/>
        </dgm:presLayoutVars>
      </dgm:prSet>
      <dgm:spPr/>
    </dgm:pt>
    <dgm:pt modelId="{8EC4E0CE-C06B-4F1D-95EB-2546D970CB3C}" type="pres">
      <dgm:prSet presAssocID="{1E94D48D-DA35-4AFD-AC18-3441D02EB844}" presName="ellipse4" presStyleLbl="vennNode1" presStyleIdx="3" presStyleCnt="5" custScaleX="85687" custScaleY="82432" custLinFactX="-38911" custLinFactNeighborX="-100000" custLinFactNeighborY="-53881" custRadScaleRad="92089" custRadScaleInc="-35013">
        <dgm:presLayoutVars>
          <dgm:bulletEnabled val="1"/>
        </dgm:presLayoutVars>
      </dgm:prSet>
      <dgm:spPr/>
    </dgm:pt>
    <dgm:pt modelId="{E6B873B9-6E67-44BD-858D-74580D061C6F}" type="pres">
      <dgm:prSet presAssocID="{1E94D48D-DA35-4AFD-AC18-3441D02EB844}" presName="ellipse5" presStyleLbl="vennNode1" presStyleIdx="4" presStyleCnt="5" custScaleX="83230" custScaleY="81474" custLinFactX="-71741" custLinFactNeighborX="-100000" custLinFactNeighborY="74219" custRadScaleRad="92089" custRadScaleInc="-35013">
        <dgm:presLayoutVars>
          <dgm:bulletEnabled val="1"/>
        </dgm:presLayoutVars>
      </dgm:prSet>
      <dgm:spPr/>
    </dgm:pt>
  </dgm:ptLst>
  <dgm:cxnLst>
    <dgm:cxn modelId="{B5933103-CB38-4EDF-AAEA-027E44D08E83}" srcId="{1E94D48D-DA35-4AFD-AC18-3441D02EB844}" destId="{5BEEEBA7-59CC-463F-BC20-BC81D0D346AD}" srcOrd="3" destOrd="0" parTransId="{1AC1A4E0-E2BE-4A6A-A114-C3292622A416}" sibTransId="{BC3DC4A5-D3BF-4C41-85AA-52C6974C469D}"/>
    <dgm:cxn modelId="{77AFE909-5DE6-40A2-BDB0-FC628ED8000B}" type="presOf" srcId="{3ADA4370-9328-4C62-91CF-15EA3397771C}" destId="{E6B873B9-6E67-44BD-858D-74580D061C6F}" srcOrd="0" destOrd="0" presId="urn:microsoft.com/office/officeart/2005/8/layout/rings+Icon"/>
    <dgm:cxn modelId="{E9329A22-F10F-43B4-BD43-F238C5C8DB08}" type="presOf" srcId="{8950B6A8-8C52-44FB-B4E9-6A38792E2B44}" destId="{BE1E9D8F-2156-45B1-87EE-DBAFB58D3DCF}" srcOrd="0" destOrd="0" presId="urn:microsoft.com/office/officeart/2005/8/layout/rings+Icon"/>
    <dgm:cxn modelId="{0DE54B27-1AE6-429F-B90C-58163C1A781C}" srcId="{1E94D48D-DA35-4AFD-AC18-3441D02EB844}" destId="{8950B6A8-8C52-44FB-B4E9-6A38792E2B44}" srcOrd="1" destOrd="0" parTransId="{0DECDA5E-1ADD-4A7E-A3B3-783B279D296A}" sibTransId="{8B74C08C-975B-474A-B24A-3C17FBA4EC41}"/>
    <dgm:cxn modelId="{A642482E-87AC-41D3-AB14-706C14A1F6F2}" type="presOf" srcId="{032EC9AC-7A37-4689-979D-2D765C7C1219}" destId="{B40288BD-50EC-4CF6-B7E2-8E776DA9BDD9}" srcOrd="0" destOrd="0" presId="urn:microsoft.com/office/officeart/2005/8/layout/rings+Icon"/>
    <dgm:cxn modelId="{0FBF2065-4B2A-4993-9EAC-22DD7E828264}" type="presOf" srcId="{1E94D48D-DA35-4AFD-AC18-3441D02EB844}" destId="{8B873BD1-B3D6-4AE9-A633-A32EAFA56DD4}" srcOrd="0" destOrd="0" presId="urn:microsoft.com/office/officeart/2005/8/layout/rings+Icon"/>
    <dgm:cxn modelId="{F979C16A-13B8-403D-97F0-F69738968DEE}" type="presOf" srcId="{5BEEEBA7-59CC-463F-BC20-BC81D0D346AD}" destId="{8EC4E0CE-C06B-4F1D-95EB-2546D970CB3C}" srcOrd="0" destOrd="0" presId="urn:microsoft.com/office/officeart/2005/8/layout/rings+Icon"/>
    <dgm:cxn modelId="{B8B04250-803B-4AAB-BF9D-57C8D84D920C}" srcId="{1E94D48D-DA35-4AFD-AC18-3441D02EB844}" destId="{3ADA4370-9328-4C62-91CF-15EA3397771C}" srcOrd="4" destOrd="0" parTransId="{81F400B2-5A8B-45F4-879E-5981A1FE5063}" sibTransId="{52584EE3-5973-4070-9852-03E005F4952E}"/>
    <dgm:cxn modelId="{A76CAB51-E05B-4B0A-A952-08303EEB6BB1}" srcId="{1E94D48D-DA35-4AFD-AC18-3441D02EB844}" destId="{2E47D296-F47F-4CFA-A0D0-6EC7669A0669}" srcOrd="2" destOrd="0" parTransId="{E023876F-0149-4A3E-9199-D8F2A8BAFC38}" sibTransId="{A227ABC2-BDFF-42DC-9188-D0EDC2DA698E}"/>
    <dgm:cxn modelId="{36E0EBCF-5EA5-457E-863B-A513C308CCE2}" srcId="{1E94D48D-DA35-4AFD-AC18-3441D02EB844}" destId="{032EC9AC-7A37-4689-979D-2D765C7C1219}" srcOrd="0" destOrd="0" parTransId="{6D79B626-098E-495C-A0BF-BF235DD4E607}" sibTransId="{620052A8-4DFF-403D-B005-2ADAD0EEABF5}"/>
    <dgm:cxn modelId="{8C0689DE-43C3-4FAC-8CC6-30812547932F}" type="presOf" srcId="{2E47D296-F47F-4CFA-A0D0-6EC7669A0669}" destId="{6113ECC9-B9A3-430D-A520-B05FE7C3F75D}" srcOrd="0" destOrd="0" presId="urn:microsoft.com/office/officeart/2005/8/layout/rings+Icon"/>
    <dgm:cxn modelId="{551C9F35-0824-44FE-814B-3201FF1E2807}" type="presParOf" srcId="{8B873BD1-B3D6-4AE9-A633-A32EAFA56DD4}" destId="{B40288BD-50EC-4CF6-B7E2-8E776DA9BDD9}" srcOrd="0" destOrd="0" presId="urn:microsoft.com/office/officeart/2005/8/layout/rings+Icon"/>
    <dgm:cxn modelId="{D1F6ECB5-8C20-4CD9-AA0F-350653F93E34}" type="presParOf" srcId="{8B873BD1-B3D6-4AE9-A633-A32EAFA56DD4}" destId="{BE1E9D8F-2156-45B1-87EE-DBAFB58D3DCF}" srcOrd="1" destOrd="0" presId="urn:microsoft.com/office/officeart/2005/8/layout/rings+Icon"/>
    <dgm:cxn modelId="{6C307D50-F086-4855-A4A9-FE69D413614A}" type="presParOf" srcId="{8B873BD1-B3D6-4AE9-A633-A32EAFA56DD4}" destId="{6113ECC9-B9A3-430D-A520-B05FE7C3F75D}" srcOrd="2" destOrd="0" presId="urn:microsoft.com/office/officeart/2005/8/layout/rings+Icon"/>
    <dgm:cxn modelId="{BB08B26A-FA95-4EDF-91A8-963E8372AD72}" type="presParOf" srcId="{8B873BD1-B3D6-4AE9-A633-A32EAFA56DD4}" destId="{8EC4E0CE-C06B-4F1D-95EB-2546D970CB3C}" srcOrd="3" destOrd="0" presId="urn:microsoft.com/office/officeart/2005/8/layout/rings+Icon"/>
    <dgm:cxn modelId="{5F4BE91D-8C92-4269-A6F4-3F860C849948}" type="presParOf" srcId="{8B873BD1-B3D6-4AE9-A633-A32EAFA56DD4}" destId="{E6B873B9-6E67-44BD-858D-74580D061C6F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88BD-50EC-4CF6-B7E2-8E776DA9BDD9}">
      <dsp:nvSpPr>
        <dsp:cNvPr id="0" name=""/>
        <dsp:cNvSpPr/>
      </dsp:nvSpPr>
      <dsp:spPr>
        <a:xfrm>
          <a:off x="1446905" y="372597"/>
          <a:ext cx="1581772" cy="150942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New Forms &amp; Publications </a:t>
          </a:r>
        </a:p>
      </dsp:txBody>
      <dsp:txXfrm>
        <a:off x="1678550" y="593647"/>
        <a:ext cx="1118482" cy="1067324"/>
      </dsp:txXfrm>
    </dsp:sp>
    <dsp:sp modelId="{BE1E9D8F-2156-45B1-87EE-DBAFB58D3DCF}">
      <dsp:nvSpPr>
        <dsp:cNvPr id="0" name=""/>
        <dsp:cNvSpPr/>
      </dsp:nvSpPr>
      <dsp:spPr>
        <a:xfrm>
          <a:off x="2006611" y="1961558"/>
          <a:ext cx="1623925" cy="1546905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New &amp; Returning Clients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2244429" y="2188097"/>
        <a:ext cx="1148289" cy="1093827"/>
      </dsp:txXfrm>
    </dsp:sp>
    <dsp:sp modelId="{6113ECC9-B9A3-430D-A520-B05FE7C3F75D}">
      <dsp:nvSpPr>
        <dsp:cNvPr id="0" name=""/>
        <dsp:cNvSpPr/>
      </dsp:nvSpPr>
      <dsp:spPr>
        <a:xfrm>
          <a:off x="2432132" y="981629"/>
          <a:ext cx="1531017" cy="1500540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Lessons Learned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2656344" y="1201378"/>
        <a:ext cx="1082593" cy="1061042"/>
      </dsp:txXfrm>
    </dsp:sp>
    <dsp:sp modelId="{8EC4E0CE-C06B-4F1D-95EB-2546D970CB3C}">
      <dsp:nvSpPr>
        <dsp:cNvPr id="0" name=""/>
        <dsp:cNvSpPr/>
      </dsp:nvSpPr>
      <dsp:spPr>
        <a:xfrm>
          <a:off x="426117" y="979390"/>
          <a:ext cx="1516382" cy="1458776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EFAP Spenddown </a:t>
          </a:r>
        </a:p>
      </dsp:txBody>
      <dsp:txXfrm>
        <a:off x="648186" y="1193023"/>
        <a:ext cx="1072244" cy="1031510"/>
      </dsp:txXfrm>
    </dsp:sp>
    <dsp:sp modelId="{E6B873B9-6E67-44BD-858D-74580D061C6F}">
      <dsp:nvSpPr>
        <dsp:cNvPr id="0" name=""/>
        <dsp:cNvSpPr/>
      </dsp:nvSpPr>
      <dsp:spPr>
        <a:xfrm>
          <a:off x="776868" y="2074544"/>
          <a:ext cx="1472901" cy="1441822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Closeout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992569" y="2285694"/>
        <a:ext cx="1041499" cy="101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10B636-BF0D-4C27-B4B8-8CB34996087A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7DC915C-692A-4AB2-9B12-372CFCA4DD79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865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C915C-692A-4AB2-9B12-372CFCA4DD7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7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7B06F3F-0EB0-40C7-A0B0-D9F95977CCC0}" type="datetimeFigureOut">
              <a:rPr lang="id-ID" smtClean="0"/>
              <a:pPr/>
              <a:t>11/04/2023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FF3BB8-C915-47ED-9B9E-A758672D3CB8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agr.wa.gov/services/food-access/hunger-relief-agency-hub/fa-forms-and-pubs" TargetMode="Externa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YzdiZmE0YjUtNjgyOC00ZTIwLTgyYjgtMmU4YWZmY2M3ZjZj%40thread.v2/0?context=%7b%22Tid%22%3a%2211d0e217-264e-400a-8ba0-57dcc127d72d%22%2c%22Oid%22%3a%22637cd071-5de5-4943-85f9-71387b389806%22%7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gr.wa.gov/services/food-access/hunger-relief-agency-hub/state-food-assistance-programs/emergency-food-assistance-program-(efap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1" y="4020312"/>
            <a:ext cx="3249168" cy="685800"/>
          </a:xfrm>
          <a:noFill/>
        </p:spPr>
        <p:txBody>
          <a:bodyPr anchor="t" anchorCtr="0">
            <a:noAutofit/>
          </a:bodyPr>
          <a:lstStyle/>
          <a:p>
            <a:pPr algn="l">
              <a:spcBef>
                <a:spcPts val="1200"/>
              </a:spcBef>
              <a:tabLst>
                <a:tab pos="112713" algn="l"/>
              </a:tabLst>
            </a:pPr>
            <a:r>
              <a:rPr lang="en-US" sz="2000" b="1" kern="100" dirty="0">
                <a:solidFill>
                  <a:schemeClr val="bg1"/>
                </a:solidFill>
              </a:rPr>
              <a:t>Kim Eads, Program Manager</a:t>
            </a:r>
            <a:br>
              <a:rPr lang="en-US" sz="2000" b="1" kern="100" dirty="0">
                <a:solidFill>
                  <a:schemeClr val="bg1"/>
                </a:solidFill>
              </a:rPr>
            </a:br>
            <a:r>
              <a:rPr lang="en-US" sz="2000" b="1" kern="100" dirty="0">
                <a:solidFill>
                  <a:schemeClr val="bg1"/>
                </a:solidFill>
              </a:rPr>
              <a:t>Food Assistance Team</a:t>
            </a:r>
            <a:br>
              <a:rPr lang="en-US" sz="2000" b="1" kern="100" dirty="0">
                <a:solidFill>
                  <a:schemeClr val="bg1"/>
                </a:solidFill>
              </a:rPr>
            </a:br>
            <a:endParaRPr lang="id-ID" sz="2000" kern="1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000" y="742950"/>
            <a:ext cx="7696200" cy="25146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3600" b="1" kern="100" noProof="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Microsoft Sans Serif" panose="020B0604020202020204" pitchFamily="34" charset="0"/>
              </a:rPr>
              <a:t>WSDA Food Assistance </a:t>
            </a:r>
            <a:r>
              <a:rPr lang="en-US" sz="3200" kern="100" dirty="0">
                <a:solidFill>
                  <a:schemeClr val="bg1"/>
                </a:solidFill>
                <a:latin typeface="Cambria" panose="02040503050406030204" pitchFamily="18" charset="0"/>
                <a:cs typeface="Microsoft Sans Serif" panose="020B0604020202020204" pitchFamily="34" charset="0"/>
              </a:rPr>
              <a:t> </a:t>
            </a:r>
          </a:p>
          <a:p>
            <a:pPr marR="0" lvl="0" indent="0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3200" kern="100" dirty="0">
                <a:solidFill>
                  <a:schemeClr val="bg1"/>
                </a:solidFill>
                <a:latin typeface="Cambria" panose="02040503050406030204" pitchFamily="18" charset="0"/>
                <a:cs typeface="Microsoft Sans Serif" panose="020B0604020202020204" pitchFamily="34" charset="0"/>
              </a:rPr>
              <a:t>Food Assistance Advisory Committee (FAAC) Update</a:t>
            </a:r>
            <a:endParaRPr lang="en-US" sz="3200" i="1" kern="100" dirty="0">
              <a:solidFill>
                <a:schemeClr val="bg1"/>
              </a:solidFill>
              <a:latin typeface="Sylfaen" panose="010A0502050306030303" pitchFamily="18" charset="0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800" kern="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kern="100" dirty="0">
                <a:solidFill>
                  <a:schemeClr val="bg1"/>
                </a:solidFill>
                <a:latin typeface="Calibri" panose="020F0502020204030204" pitchFamily="34" charset="0"/>
              </a:rPr>
              <a:t>Date: April 11, 2023</a:t>
            </a:r>
            <a:endParaRPr kumimoji="0" lang="id-ID" sz="4000" i="0" u="none" strike="noStrike" kern="1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L-Shape 27"/>
          <p:cNvSpPr/>
          <p:nvPr/>
        </p:nvSpPr>
        <p:spPr>
          <a:xfrm flipV="1">
            <a:off x="762000" y="819150"/>
            <a:ext cx="381000" cy="381000"/>
          </a:xfrm>
          <a:prstGeom prst="corner">
            <a:avLst>
              <a:gd name="adj1" fmla="val 31250"/>
              <a:gd name="adj2" fmla="val 29167"/>
            </a:avLst>
          </a:prstGeom>
          <a:solidFill>
            <a:srgbClr val="D45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29" name="L-Shape 28"/>
          <p:cNvSpPr/>
          <p:nvPr/>
        </p:nvSpPr>
        <p:spPr>
          <a:xfrm rot="16200000" flipV="1">
            <a:off x="810126" y="2981325"/>
            <a:ext cx="381000" cy="381000"/>
          </a:xfrm>
          <a:prstGeom prst="corner">
            <a:avLst>
              <a:gd name="adj1" fmla="val 31250"/>
              <a:gd name="adj2" fmla="val 29167"/>
            </a:avLst>
          </a:prstGeom>
          <a:solidFill>
            <a:srgbClr val="D45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alibri" panose="020F0502020204030204" pitchFamily="34" charset="0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-3429000" y="4419600"/>
            <a:ext cx="1447800" cy="1447800"/>
          </a:xfrm>
          <a:prstGeom prst="blockArc">
            <a:avLst>
              <a:gd name="adj1" fmla="val 10800000"/>
              <a:gd name="adj2" fmla="val 21557588"/>
              <a:gd name="adj3" fmla="val 9471"/>
            </a:avLst>
          </a:prstGeom>
          <a:solidFill>
            <a:srgbClr val="7C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219200" y="2343150"/>
            <a:ext cx="655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2959"/>
            <a:ext cx="2487168" cy="61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43631" y="264740"/>
            <a:ext cx="8114231" cy="19812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FA Biennial Budget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Things to know!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-Shape 27"/>
          <p:cNvSpPr/>
          <p:nvPr/>
        </p:nvSpPr>
        <p:spPr>
          <a:xfrm flipV="1">
            <a:off x="653133" y="522689"/>
            <a:ext cx="381000" cy="381000"/>
          </a:xfrm>
          <a:prstGeom prst="corner">
            <a:avLst>
              <a:gd name="adj1" fmla="val 31250"/>
              <a:gd name="adj2" fmla="val 29167"/>
            </a:avLst>
          </a:prstGeom>
          <a:solidFill>
            <a:srgbClr val="D45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-3429000" y="4419600"/>
            <a:ext cx="1447800" cy="1447800"/>
          </a:xfrm>
          <a:prstGeom prst="blockArc">
            <a:avLst>
              <a:gd name="adj1" fmla="val 10800000"/>
              <a:gd name="adj2" fmla="val 21557588"/>
              <a:gd name="adj3" fmla="val 9471"/>
            </a:avLst>
          </a:prstGeom>
          <a:solidFill>
            <a:srgbClr val="7C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914400" y="1257145"/>
            <a:ext cx="55216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2960"/>
            <a:ext cx="2487168" cy="614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F71C2B-F817-A5B6-FE01-C1CBC1CD0526}"/>
              </a:ext>
            </a:extLst>
          </p:cNvPr>
          <p:cNvSpPr txBox="1"/>
          <p:nvPr/>
        </p:nvSpPr>
        <p:spPr>
          <a:xfrm flipH="1">
            <a:off x="701259" y="2001569"/>
            <a:ext cx="81142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$30 M Mix of Federal and State (Projected)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– $15 M; All Federal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2025 – $15 M; Maybe a mix of Federal and State, and with different timeframes for federal (12/31/24)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Funding 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“Buckets” – Annual $15 M (Projected)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$5 M – Food Purchases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$4-5 M – Resiliency Grants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$3.76 M – EFAP and EFAP-Tribal (maintains increased level)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$1.24 M – Flexible (Crisis) and FA Operations</a:t>
            </a:r>
          </a:p>
          <a:p>
            <a:pPr lvl="3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6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3714" y="700401"/>
            <a:ext cx="8114231" cy="19812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FA Biennial Budget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Things to know!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-Shape 27"/>
          <p:cNvSpPr/>
          <p:nvPr/>
        </p:nvSpPr>
        <p:spPr>
          <a:xfrm flipV="1">
            <a:off x="682723" y="961405"/>
            <a:ext cx="381000" cy="381000"/>
          </a:xfrm>
          <a:prstGeom prst="corner">
            <a:avLst>
              <a:gd name="adj1" fmla="val 31250"/>
              <a:gd name="adj2" fmla="val 29167"/>
            </a:avLst>
          </a:prstGeom>
          <a:solidFill>
            <a:srgbClr val="D45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-3429000" y="4419600"/>
            <a:ext cx="1447800" cy="1447800"/>
          </a:xfrm>
          <a:prstGeom prst="blockArc">
            <a:avLst>
              <a:gd name="adj1" fmla="val 10800000"/>
              <a:gd name="adj2" fmla="val 21557588"/>
              <a:gd name="adj3" fmla="val 9471"/>
            </a:avLst>
          </a:prstGeom>
          <a:solidFill>
            <a:srgbClr val="7C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955349" y="1657350"/>
            <a:ext cx="55216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2960"/>
            <a:ext cx="2487168" cy="614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F71C2B-F817-A5B6-FE01-C1CBC1CD0526}"/>
              </a:ext>
            </a:extLst>
          </p:cNvPr>
          <p:cNvSpPr txBox="1"/>
          <p:nvPr/>
        </p:nvSpPr>
        <p:spPr>
          <a:xfrm flipH="1">
            <a:off x="682722" y="2515165"/>
            <a:ext cx="8275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 – looks like it is not all on-going; only portion of State Funding (?)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Original Request $20 M on-going; Hoping for 30M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require a Supplemental Budget Request next year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SHB 1499 </a:t>
            </a:r>
            <a:r>
              <a:rPr lang="en-US" sz="2000">
                <a:solidFill>
                  <a:prstClr val="white"/>
                </a:solidFill>
                <a:latin typeface="Calibri"/>
              </a:rPr>
              <a:t>(corrected) 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– EFAP Essential Non-Food limit increase from 10% to 25%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F2FP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, TEFAP Gap, CSFP Gap will still be supported with the use of other funding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6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92057"/>
            <a:ext cx="88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00" dirty="0">
                <a:solidFill>
                  <a:srgbClr val="1F4C63"/>
                </a:solidFill>
                <a:latin typeface="Cambria" panose="02040503050406030204" pitchFamily="18" charset="0"/>
                <a:cs typeface="Microsoft Sans Serif" panose="020B0604020202020204" pitchFamily="34" charset="0"/>
              </a:rPr>
              <a:t>Food Assistance Updates</a:t>
            </a:r>
            <a:endParaRPr kumimoji="0" lang="en-US" sz="2800" b="1" i="0" u="none" strike="noStrike" kern="100" cap="none" spc="0" normalizeH="0" baseline="0" noProof="0" dirty="0">
              <a:ln>
                <a:noFill/>
              </a:ln>
              <a:solidFill>
                <a:srgbClr val="1F4C63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494656"/>
            <a:ext cx="77658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Tuesday – April 11, 2023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C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1666" y="879909"/>
            <a:ext cx="7231077" cy="408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31666" y="922793"/>
            <a:ext cx="7231077" cy="42207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230188" algn="l"/>
              </a:tabLs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Early Action Bill (projected to be final by the end of the week)</a:t>
            </a:r>
          </a:p>
          <a:p>
            <a:pPr marL="628650" lvl="1" indent="-1714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230188" algn="l"/>
              </a:tabLs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EFAP: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Home Stretch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Open Office Hours every Tuesday 9:00 am – 10:00 am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Draft EFAP Procedures Manual Review?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230188" algn="l"/>
              </a:tabLs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TEFAP Income Eligibility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400% Request to USDA Submitted – USDA is still reviewing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New: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Client Income Gross or Net Option? </a:t>
            </a:r>
          </a:p>
          <a:p>
            <a:pPr>
              <a:spcBef>
                <a:spcPct val="0"/>
              </a:spcBef>
              <a:tabLst>
                <a:tab pos="230188" algn="l"/>
              </a:tabLs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230188" algn="l"/>
              </a:tabLs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Projected Biennial Budgets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We Feed WA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Food Assistance</a:t>
            </a:r>
          </a:p>
          <a:p>
            <a:pPr lvl="1">
              <a:spcBef>
                <a:spcPct val="0"/>
              </a:spcBef>
              <a:tabLst>
                <a:tab pos="230188" algn="l"/>
              </a:tabLst>
              <a:defRPr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230188" algn="l"/>
              </a:tabLst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BCA01"/>
              </a:buClr>
              <a:buSzTx/>
              <a:buFontTx/>
              <a:buNone/>
              <a:tabLst>
                <a:tab pos="230188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Chevron 18">
            <a:extLst>
              <a:ext uri="{FF2B5EF4-FFF2-40B4-BE49-F238E27FC236}">
                <a16:creationId xmlns:a16="http://schemas.microsoft.com/office/drawing/2014/main" id="{F6B01353-F16E-4D8B-AC63-828B9D74E968}"/>
              </a:ext>
            </a:extLst>
          </p:cNvPr>
          <p:cNvSpPr/>
          <p:nvPr/>
        </p:nvSpPr>
        <p:spPr>
          <a:xfrm>
            <a:off x="-8021" y="1132023"/>
            <a:ext cx="1763750" cy="583626"/>
          </a:xfrm>
          <a:prstGeom prst="chevron">
            <a:avLst/>
          </a:prstGeom>
          <a:solidFill>
            <a:srgbClr val="D45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FA Updates: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59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8432" y="78664"/>
            <a:ext cx="8195864" cy="134520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Early Action Bill (HB1784)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Things to know!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-Shape 27"/>
          <p:cNvSpPr/>
          <p:nvPr/>
        </p:nvSpPr>
        <p:spPr>
          <a:xfrm flipV="1">
            <a:off x="272751" y="108525"/>
            <a:ext cx="381000" cy="381000"/>
          </a:xfrm>
          <a:prstGeom prst="corner">
            <a:avLst>
              <a:gd name="adj1" fmla="val 31250"/>
              <a:gd name="adj2" fmla="val 29167"/>
            </a:avLst>
          </a:prstGeom>
          <a:solidFill>
            <a:srgbClr val="D45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-3429000" y="4419600"/>
            <a:ext cx="1447800" cy="1447800"/>
          </a:xfrm>
          <a:prstGeom prst="blockArc">
            <a:avLst>
              <a:gd name="adj1" fmla="val 10800000"/>
              <a:gd name="adj2" fmla="val 21557588"/>
              <a:gd name="adj3" fmla="val 9471"/>
            </a:avLst>
          </a:prstGeom>
          <a:solidFill>
            <a:srgbClr val="7C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08432" y="819150"/>
            <a:ext cx="54589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8525"/>
            <a:ext cx="2487168" cy="614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F71C2B-F817-A5B6-FE01-C1CBC1CD0526}"/>
              </a:ext>
            </a:extLst>
          </p:cNvPr>
          <p:cNvSpPr txBox="1"/>
          <p:nvPr/>
        </p:nvSpPr>
        <p:spPr>
          <a:xfrm flipH="1">
            <a:off x="161554" y="1463894"/>
            <a:ext cx="89824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$10 M Director Designated Emergency Awards (TBD)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$10 M Food Assistance (FA) – General Fund State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$5 M – Food Purchases (Reserve Warehouse, TEFAP Lead Agency Model but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restricted to food distribution to only TEFAP Sub Agencies)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 Food State Master Contract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Trying to carve out some smaller local purchases – spices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Who determines what is purchased?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Food Ordering Workgroup (coming in the next few weeks)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Contact James Scovel, email: jscovel@agr.wa.gov</a:t>
            </a:r>
          </a:p>
          <a:p>
            <a:pPr marL="2171700" lvl="4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Availability of types of food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3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8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171450"/>
            <a:ext cx="9144000" cy="5143500"/>
          </a:xfrm>
          <a:prstGeom prst="rect">
            <a:avLst/>
          </a:prstGeom>
          <a:solidFill>
            <a:srgbClr val="1F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74240"/>
            <a:ext cx="8114231" cy="181171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Early Action Bill (HB1784)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Things to know!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-Shape 27"/>
          <p:cNvSpPr/>
          <p:nvPr/>
        </p:nvSpPr>
        <p:spPr>
          <a:xfrm flipV="1">
            <a:off x="164137" y="74240"/>
            <a:ext cx="381000" cy="381000"/>
          </a:xfrm>
          <a:prstGeom prst="corner">
            <a:avLst>
              <a:gd name="adj1" fmla="val 31250"/>
              <a:gd name="adj2" fmla="val 29167"/>
            </a:avLst>
          </a:prstGeom>
          <a:solidFill>
            <a:srgbClr val="D45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-3429000" y="4419600"/>
            <a:ext cx="1447800" cy="1447800"/>
          </a:xfrm>
          <a:prstGeom prst="blockArc">
            <a:avLst>
              <a:gd name="adj1" fmla="val 10800000"/>
              <a:gd name="adj2" fmla="val 21557588"/>
              <a:gd name="adj3" fmla="val 9471"/>
            </a:avLst>
          </a:prstGeom>
          <a:solidFill>
            <a:srgbClr val="7C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04800" y="742950"/>
            <a:ext cx="541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2960"/>
            <a:ext cx="2487168" cy="614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F71C2B-F817-A5B6-FE01-C1CBC1CD0526}"/>
              </a:ext>
            </a:extLst>
          </p:cNvPr>
          <p:cNvSpPr txBox="1"/>
          <p:nvPr/>
        </p:nvSpPr>
        <p:spPr>
          <a:xfrm flipH="1">
            <a:off x="545137" y="1295553"/>
            <a:ext cx="84427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$5 M – EFAP and EFAP Tribal Increases for SFY 2023 (this current year)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Projections sent last week along with spenddown confirmation request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Any funds not accepted will be put towards food purchases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Flexibility given to Lead Agencies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Must be spent by June 30, 2023; exception to delivery of food may be allowed (maybe July and early August)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May be used for bills incurred previously; retro-active to July 1, 2022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Food, operations, staff, critical and immediate needs etc.</a:t>
            </a:r>
          </a:p>
          <a:p>
            <a:pPr lvl="2"/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3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35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813286"/>
            <a:ext cx="77658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C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309" y="718678"/>
            <a:ext cx="8140739" cy="426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87" y="108583"/>
            <a:ext cx="8764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00" dirty="0">
                <a:solidFill>
                  <a:srgbClr val="1F4C63"/>
                </a:solidFill>
                <a:latin typeface="Cambria" panose="02040503050406030204" pitchFamily="18" charset="0"/>
                <a:cs typeface="Microsoft Sans Serif" panose="020B0604020202020204" pitchFamily="34" charset="0"/>
              </a:rPr>
              <a:t>EFAP &amp; EFAP-</a:t>
            </a:r>
            <a:r>
              <a:rPr lang="en-US" sz="3200" b="1" kern="100" dirty="0" err="1">
                <a:solidFill>
                  <a:srgbClr val="1F4C63"/>
                </a:solidFill>
                <a:latin typeface="Cambria" panose="02040503050406030204" pitchFamily="18" charset="0"/>
                <a:cs typeface="Microsoft Sans Serif" panose="020B0604020202020204" pitchFamily="34" charset="0"/>
              </a:rPr>
              <a:t>Tribal_The</a:t>
            </a:r>
            <a:r>
              <a:rPr lang="en-US" sz="3200" b="1" kern="100" dirty="0">
                <a:solidFill>
                  <a:srgbClr val="1F4C63"/>
                </a:solidFill>
                <a:latin typeface="Cambria" panose="02040503050406030204" pitchFamily="18" charset="0"/>
                <a:cs typeface="Microsoft Sans Serif" panose="020B0604020202020204" pitchFamily="34" charset="0"/>
              </a:rPr>
              <a:t> Home Stretch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742951"/>
            <a:ext cx="4189526" cy="4276434"/>
          </a:xfrm>
          <a:prstGeom prst="rect">
            <a:avLst/>
          </a:prstGeom>
          <a:solidFill>
            <a:srgbClr val="88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</a:rPr>
              <a:t>Forms &amp; Draft Procedures Manuals: </a:t>
            </a:r>
            <a:r>
              <a:rPr lang="en-US" sz="1200" dirty="0">
                <a:solidFill>
                  <a:prstClr val="white"/>
                </a:solidFill>
                <a:hlinkClick r:id="rId4"/>
              </a:rPr>
              <a:t>https://agr.wa.gov/services/food-access/hunger-relief-agency-hub/fa-forms-and-pubs</a:t>
            </a:r>
            <a:br>
              <a:rPr lang="en-US" sz="1200" dirty="0">
                <a:solidFill>
                  <a:prstClr val="white"/>
                </a:solidFill>
              </a:rPr>
            </a:br>
            <a:endParaRPr lang="en-US" sz="1200" b="1" dirty="0">
              <a:solidFill>
                <a:prstClr val="whit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Recommendations,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Lessons, Next Steps: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Feedback is important – don’t hesitate to reach out</a:t>
            </a:r>
            <a:r>
              <a:rPr lang="en-US" sz="1200" noProof="0" dirty="0">
                <a:solidFill>
                  <a:prstClr val="white"/>
                </a:solidFill>
                <a:latin typeface="Calibri"/>
              </a:rPr>
              <a:t>. We’ve heard: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 d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igital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intake - changes take time, site visit flexibilities afforded, concerns about impacts on other programs.</a:t>
            </a:r>
            <a:b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b="1" noProof="0" dirty="0">
                <a:solidFill>
                  <a:prstClr val="white"/>
                </a:solidFill>
                <a:latin typeface="Calibri"/>
              </a:rPr>
              <a:t>Clients and Service Area: 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2021 Guidance doc no big deal. 2023 Procedure Manual and Agreement updates – big deal. Inventory down, demand still high. Concerns &amp; uncertainty. </a:t>
            </a:r>
            <a:br>
              <a:rPr lang="en-US" sz="1200" dirty="0">
                <a:solidFill>
                  <a:prstClr val="white"/>
                </a:solidFill>
                <a:latin typeface="Calibri"/>
              </a:rPr>
            </a:br>
            <a:endParaRPr lang="en-US" sz="1200" b="1" noProof="0" dirty="0">
              <a:solidFill>
                <a:prstClr val="white"/>
              </a:solidFill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EFAP Closeout:</a:t>
            </a:r>
            <a:r>
              <a:rPr kumimoji="0" lang="en-US" sz="1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20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Tribal due August 1st, Non-tribal (+ STOWW&amp;SPIPA) due August 15</a:t>
            </a:r>
            <a:r>
              <a:rPr kumimoji="0" lang="en-US" sz="1200" i="0" u="none" strike="noStrike" kern="1200" cap="none" spc="0" normalizeH="0" baseline="3000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th</a:t>
            </a:r>
            <a:r>
              <a:rPr kumimoji="0" lang="en-US" sz="120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– State and Federal. Fillable subcontractor closeout report online</a:t>
            </a:r>
            <a:br>
              <a:rPr kumimoji="0" lang="en-US" sz="120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</a:br>
            <a:endParaRPr kumimoji="0" lang="en-US" sz="120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b="1" baseline="0" noProof="0" dirty="0">
                <a:solidFill>
                  <a:prstClr val="white"/>
                </a:solidFill>
                <a:latin typeface="Calibri"/>
              </a:rPr>
              <a:t>EFAP</a:t>
            </a:r>
            <a:r>
              <a:rPr lang="en-US" sz="1200" b="1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200" b="1" noProof="0" dirty="0" err="1">
                <a:solidFill>
                  <a:prstClr val="white"/>
                </a:solidFill>
                <a:latin typeface="Calibri"/>
              </a:rPr>
              <a:t>Spenddow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n: 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6/30/23. Other funding sources that expire too: EFAP State, EFAP Federal, TEFAP GAP (supplemental), CSFP GAP (supplemental), Resiliency Grant, Crisis Funds, Early Action*. Invoices to date (all FA funding sources)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918720"/>
          <a:ext cx="5410200" cy="416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2875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916606"/>
            <a:ext cx="7935663" cy="417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https://www.governmentjobs.com/careers/washington?department[0]=Dept.%20f%20Agriculture&amp;sort=PostingDate%7CDescending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0" y="916606"/>
            <a:ext cx="8033210" cy="3920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Join us! Regional Representatives will be available.</a:t>
            </a:r>
          </a:p>
          <a:p>
            <a:endParaRPr lang="en-US" dirty="0"/>
          </a:p>
          <a:p>
            <a:r>
              <a:rPr lang="en-US" dirty="0"/>
              <a:t>Tuesdays from 10-11 am, March 21</a:t>
            </a:r>
            <a:r>
              <a:rPr lang="en-US" baseline="30000" dirty="0"/>
              <a:t>st</a:t>
            </a:r>
            <a:r>
              <a:rPr lang="en-US" dirty="0"/>
              <a:t>-May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Focus: EFAP Biennial Meetings &amp; Application Process</a:t>
            </a:r>
          </a:p>
          <a:p>
            <a:pPr lvl="1"/>
            <a:r>
              <a:rPr lang="en-US" dirty="0"/>
              <a:t>Clarifying policies</a:t>
            </a:r>
          </a:p>
          <a:p>
            <a:pPr lvl="1"/>
            <a:r>
              <a:rPr lang="en-US" dirty="0"/>
              <a:t>Problem-solving</a:t>
            </a:r>
          </a:p>
          <a:p>
            <a:pPr lvl="1"/>
            <a:r>
              <a:rPr lang="en-US" dirty="0"/>
              <a:t>Overall Guidance (reminders or next steps, sharing examples, etc.)</a:t>
            </a:r>
          </a:p>
          <a:p>
            <a:pPr lvl="1"/>
            <a:endParaRPr lang="en-US" dirty="0"/>
          </a:p>
          <a:p>
            <a:r>
              <a:rPr lang="en-US" sz="1500" dirty="0"/>
              <a:t>Regional Reps will be sending calendar invites with a request for you to forward to Subcontractors.</a:t>
            </a:r>
          </a:p>
          <a:p>
            <a:pPr lvl="1"/>
            <a:r>
              <a:rPr lang="en-US" sz="1500" dirty="0"/>
              <a:t>Meeting Link: </a:t>
            </a:r>
            <a:r>
              <a:rPr lang="en-US" sz="1500" u="sng" dirty="0">
                <a:hlinkClick r:id="rId3"/>
              </a:rPr>
              <a:t>Click here to join the meeting</a:t>
            </a:r>
            <a:r>
              <a:rPr lang="en-US" sz="1500" u="sng" dirty="0"/>
              <a:t> </a:t>
            </a:r>
            <a:endParaRPr lang="en-US" sz="15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400" dirty="0"/>
              <a:t>Running list of Q&amp;A’s will be hosted on the EFAP webpage: </a:t>
            </a:r>
            <a:r>
              <a:rPr lang="en-US" sz="1400" u="sng" dirty="0">
                <a:hlinkClick r:id="rId4"/>
              </a:rPr>
              <a:t>https://agr.wa.gov/services/food-access/hunger-relief-agency-hub/state-food-assistance-programs/emergency-food-assistance-program-(efap)</a:t>
            </a:r>
            <a:r>
              <a:rPr lang="en-US" sz="1400" u="sng" dirty="0"/>
              <a:t> </a:t>
            </a: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>
                <a:tab pos="230188" algn="l"/>
              </a:tabLst>
              <a:defRPr/>
            </a:pP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>
                <a:tab pos="230188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SzTx/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7AB11B-852A-4AD3-1AA3-02AF3BC43127}"/>
              </a:ext>
            </a:extLst>
          </p:cNvPr>
          <p:cNvSpPr/>
          <p:nvPr/>
        </p:nvSpPr>
        <p:spPr>
          <a:xfrm>
            <a:off x="7696200" y="571347"/>
            <a:ext cx="1591181" cy="50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D45F37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t>Welcome!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6EAE7-A706-737D-E17A-2E932527FB5B}"/>
              </a:ext>
            </a:extLst>
          </p:cNvPr>
          <p:cNvSpPr txBox="1"/>
          <p:nvPr/>
        </p:nvSpPr>
        <p:spPr>
          <a:xfrm>
            <a:off x="228600" y="92100"/>
            <a:ext cx="8842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100" dirty="0">
                <a:solidFill>
                  <a:srgbClr val="1F4C63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 panose="020B0604020202020204" pitchFamily="34" charset="0"/>
              </a:rPr>
              <a:t>EFAP Open Q&amp;A Hours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164" y="1090735"/>
            <a:ext cx="1783080" cy="13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6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916607"/>
            <a:ext cx="7935663" cy="3788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https://www.governmentjobs.com/careers/washington?department[0]=Dept.%20f%20Agriculture&amp;sort=PostingDate%7CDescending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0" y="916606"/>
            <a:ext cx="8033210" cy="3920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Input requested by the end of April for the draft EFAP Procedures Manual: </a:t>
            </a:r>
          </a:p>
          <a:p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Mistakes?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Clarity?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Concepts and intent are not changing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Lead Agencies providing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FAAC Ad-hoc Committee?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Is there interest?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>
                <a:tab pos="230188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SzTx/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6EAE7-A706-737D-E17A-2E932527FB5B}"/>
              </a:ext>
            </a:extLst>
          </p:cNvPr>
          <p:cNvSpPr txBox="1"/>
          <p:nvPr/>
        </p:nvSpPr>
        <p:spPr>
          <a:xfrm>
            <a:off x="228600" y="92100"/>
            <a:ext cx="8842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100" dirty="0">
                <a:solidFill>
                  <a:srgbClr val="1F4C63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 panose="020B0604020202020204" pitchFamily="34" charset="0"/>
              </a:rPr>
              <a:t>Draft EFAP Procedures Manual &amp; Forms </a:t>
            </a:r>
          </a:p>
        </p:txBody>
      </p:sp>
    </p:spTree>
    <p:extLst>
      <p:ext uri="{BB962C8B-B14F-4D97-AF65-F5344CB8AC3E}">
        <p14:creationId xmlns:p14="http://schemas.microsoft.com/office/powerpoint/2010/main" val="307883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3903"/>
            <a:ext cx="1048870" cy="4395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916607"/>
            <a:ext cx="7935663" cy="3712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https://www.governmentjobs.com/careers/washington?department[0]=Dept.%20f%20Agriculture&amp;sort=PostingDate%7CDescending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0" y="916606"/>
            <a:ext cx="8033210" cy="3920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Request for FAAC: </a:t>
            </a:r>
          </a:p>
          <a:p>
            <a:endParaRPr lang="en-US" sz="1000" dirty="0"/>
          </a:p>
          <a:p>
            <a:pPr lvl="1"/>
            <a:r>
              <a:rPr lang="en-US" sz="2800" dirty="0"/>
              <a:t>Should TEFAP Client Income be based on </a:t>
            </a:r>
            <a:r>
              <a:rPr lang="en-US" sz="2800" u="sng" dirty="0"/>
              <a:t>Gross</a:t>
            </a:r>
            <a:r>
              <a:rPr lang="en-US" sz="2800" dirty="0"/>
              <a:t> (before taxes) or </a:t>
            </a:r>
            <a:r>
              <a:rPr lang="en-US" sz="2800" u="sng" dirty="0"/>
              <a:t>Net</a:t>
            </a:r>
            <a:r>
              <a:rPr lang="en-US" sz="2800" dirty="0"/>
              <a:t> (after taxes)?</a:t>
            </a:r>
          </a:p>
          <a:p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USDA will allow the State to decide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Historically, based on Gross Income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If based on Gross, then “fewer” people could be eligible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If based on Net, then more people could be eligible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>
                <a:tab pos="230188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SzTx/>
              <a:buFont typeface="Arial" panose="020B0604020202020204" pitchFamily="34" charset="0"/>
              <a:buChar char="•"/>
              <a:tabLst>
                <a:tab pos="230188" algn="l"/>
              </a:tabLst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6EAE7-A706-737D-E17A-2E932527FB5B}"/>
              </a:ext>
            </a:extLst>
          </p:cNvPr>
          <p:cNvSpPr txBox="1"/>
          <p:nvPr/>
        </p:nvSpPr>
        <p:spPr>
          <a:xfrm>
            <a:off x="228600" y="92100"/>
            <a:ext cx="8842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kern="100" dirty="0">
                <a:solidFill>
                  <a:srgbClr val="1F4C63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 panose="020B0604020202020204" pitchFamily="34" charset="0"/>
              </a:rPr>
              <a:t>TEFAP Client Income Guidelines</a:t>
            </a:r>
          </a:p>
        </p:txBody>
      </p:sp>
    </p:spTree>
    <p:extLst>
      <p:ext uri="{BB962C8B-B14F-4D97-AF65-F5344CB8AC3E}">
        <p14:creationId xmlns:p14="http://schemas.microsoft.com/office/powerpoint/2010/main" val="405850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4400" y="351805"/>
            <a:ext cx="8114231" cy="19812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We Feed WA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One-time Biennial Funding</a:t>
            </a:r>
            <a:endParaRPr kumimoji="0" lang="id-ID" sz="4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-Shape 27"/>
          <p:cNvSpPr/>
          <p:nvPr/>
        </p:nvSpPr>
        <p:spPr>
          <a:xfrm flipV="1">
            <a:off x="682723" y="961405"/>
            <a:ext cx="381000" cy="381000"/>
          </a:xfrm>
          <a:prstGeom prst="corner">
            <a:avLst>
              <a:gd name="adj1" fmla="val 31250"/>
              <a:gd name="adj2" fmla="val 29167"/>
            </a:avLst>
          </a:prstGeom>
          <a:solidFill>
            <a:srgbClr val="D45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-3429000" y="4419600"/>
            <a:ext cx="1447800" cy="1447800"/>
          </a:xfrm>
          <a:prstGeom prst="blockArc">
            <a:avLst>
              <a:gd name="adj1" fmla="val 10800000"/>
              <a:gd name="adj2" fmla="val 21557588"/>
              <a:gd name="adj3" fmla="val 9471"/>
            </a:avLst>
          </a:prstGeom>
          <a:solidFill>
            <a:srgbClr val="7CA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955349" y="1581150"/>
            <a:ext cx="27784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2960"/>
            <a:ext cx="2487168" cy="614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F71C2B-F817-A5B6-FE01-C1CBC1CD0526}"/>
              </a:ext>
            </a:extLst>
          </p:cNvPr>
          <p:cNvSpPr txBox="1"/>
          <p:nvPr/>
        </p:nvSpPr>
        <p:spPr>
          <a:xfrm flipH="1">
            <a:off x="955348" y="2930492"/>
            <a:ext cx="6664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House – We Feed WA $66.49 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Senate – We Feed WA $25 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Anticipate similar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model with possible adjustment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24662"/>
      </p:ext>
    </p:extLst>
  </p:cSld>
  <p:clrMapOvr>
    <a:masterClrMapping/>
  </p:clrMapOvr>
</p:sld>
</file>

<file path=ppt/theme/theme1.xml><?xml version="1.0" encoding="utf-8"?>
<a:theme xmlns:a="http://schemas.openxmlformats.org/drawingml/2006/main" name="WSDA-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WSDA-Default</Template>
  <TotalTime>10638</TotalTime>
  <Words>1003</Words>
  <Application>Microsoft Office PowerPoint</Application>
  <PresentationFormat>On-screen Show (16:9)</PresentationFormat>
  <Paragraphs>127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Rage Italic</vt:lpstr>
      <vt:lpstr>Sylfaen</vt:lpstr>
      <vt:lpstr>Wingdings</vt:lpstr>
      <vt:lpstr>WSDA-Default</vt:lpstr>
      <vt:lpstr>Kim Eads, Program Manager Food Assistance Team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EXXO CORP</dc:title>
  <dc:creator>user</dc:creator>
  <cp:lastModifiedBy>Eads, Kim (AGR)</cp:lastModifiedBy>
  <cp:revision>452</cp:revision>
  <dcterms:created xsi:type="dcterms:W3CDTF">2013-10-08T14:55:45Z</dcterms:created>
  <dcterms:modified xsi:type="dcterms:W3CDTF">2023-04-11T20:08:54Z</dcterms:modified>
</cp:coreProperties>
</file>